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0.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1.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4" r:id="rId1"/>
    <p:sldMasterId id="2147483828" r:id="rId2"/>
    <p:sldMasterId id="2147483840" r:id="rId3"/>
    <p:sldMasterId id="2147483864" r:id="rId4"/>
    <p:sldMasterId id="2147483882" r:id="rId5"/>
    <p:sldMasterId id="2147483899" r:id="rId6"/>
    <p:sldMasterId id="2147483911" r:id="rId7"/>
    <p:sldMasterId id="2147483928" r:id="rId8"/>
    <p:sldMasterId id="2147483940" r:id="rId9"/>
    <p:sldMasterId id="2147483958" r:id="rId10"/>
    <p:sldMasterId id="2147483976" r:id="rId11"/>
    <p:sldMasterId id="2147484030" r:id="rId12"/>
  </p:sldMasterIdLst>
  <p:notesMasterIdLst>
    <p:notesMasterId r:id="rId54"/>
  </p:notesMasterIdLst>
  <p:sldIdLst>
    <p:sldId id="256" r:id="rId13"/>
    <p:sldId id="290" r:id="rId14"/>
    <p:sldId id="277" r:id="rId15"/>
    <p:sldId id="257" r:id="rId16"/>
    <p:sldId id="258" r:id="rId17"/>
    <p:sldId id="260" r:id="rId18"/>
    <p:sldId id="278" r:id="rId19"/>
    <p:sldId id="284" r:id="rId20"/>
    <p:sldId id="266" r:id="rId21"/>
    <p:sldId id="259" r:id="rId22"/>
    <p:sldId id="261" r:id="rId23"/>
    <p:sldId id="265" r:id="rId24"/>
    <p:sldId id="264" r:id="rId25"/>
    <p:sldId id="263" r:id="rId26"/>
    <p:sldId id="262" r:id="rId27"/>
    <p:sldId id="269" r:id="rId28"/>
    <p:sldId id="268" r:id="rId29"/>
    <p:sldId id="287" r:id="rId30"/>
    <p:sldId id="267" r:id="rId31"/>
    <p:sldId id="274" r:id="rId32"/>
    <p:sldId id="273" r:id="rId33"/>
    <p:sldId id="282" r:id="rId34"/>
    <p:sldId id="283" r:id="rId35"/>
    <p:sldId id="271" r:id="rId36"/>
    <p:sldId id="285" r:id="rId37"/>
    <p:sldId id="275" r:id="rId38"/>
    <p:sldId id="272" r:id="rId39"/>
    <p:sldId id="281" r:id="rId40"/>
    <p:sldId id="280" r:id="rId41"/>
    <p:sldId id="289" r:id="rId42"/>
    <p:sldId id="288" r:id="rId43"/>
    <p:sldId id="291" r:id="rId44"/>
    <p:sldId id="296" r:id="rId45"/>
    <p:sldId id="295" r:id="rId46"/>
    <p:sldId id="294" r:id="rId47"/>
    <p:sldId id="293" r:id="rId48"/>
    <p:sldId id="298" r:id="rId49"/>
    <p:sldId id="292" r:id="rId50"/>
    <p:sldId id="297" r:id="rId51"/>
    <p:sldId id="299" r:id="rId52"/>
    <p:sldId id="279"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2" autoAdjust="0"/>
    <p:restoredTop sz="94660"/>
  </p:normalViewPr>
  <p:slideViewPr>
    <p:cSldViewPr snapToGrid="0">
      <p:cViewPr varScale="1">
        <p:scale>
          <a:sx n="83" d="100"/>
          <a:sy n="83" d="100"/>
        </p:scale>
        <p:origin x="8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B0A76-9F01-4CA7-A2D9-7F1521DCAC52}" type="datetimeFigureOut">
              <a:rPr lang="en-IN" smtClean="0"/>
              <a:t>30-09-2018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B9D2DE-0CB4-40BE-AE7A-61BE0DD3EED3}" type="slidenum">
              <a:rPr lang="en-IN" smtClean="0"/>
              <a:t>‹#›</a:t>
            </a:fld>
            <a:endParaRPr lang="en-IN"/>
          </a:p>
        </p:txBody>
      </p:sp>
    </p:spTree>
    <p:extLst>
      <p:ext uri="{BB962C8B-B14F-4D97-AF65-F5344CB8AC3E}">
        <p14:creationId xmlns:p14="http://schemas.microsoft.com/office/powerpoint/2010/main" val="33075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DDA51639-B2D6-4652-B8C3-1B4C224A7BAF}" type="datetimeFigureOut">
              <a:rPr lang="en-US" smtClean="0"/>
              <a:t>9/30/2018</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569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455060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67280620"/>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6481583"/>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73637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954906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4FAB73BC-B049-4115-A692-8D63A059BFB8}" type="slidenum">
              <a:rPr lang="en-US" smtClean="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928918"/>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6180493"/>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010720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78839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1482889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38739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92930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09166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55511836"/>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6084008"/>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504093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60056214"/>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7060923"/>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67494117"/>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81532523"/>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47870956"/>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421655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FAB73BC-B049-4115-A692-8D63A059BFB8}" type="slidenum">
              <a:rPr lang="en-US" smtClean="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3239784"/>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488632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3244952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87540939"/>
      </p:ext>
    </p:extLst>
  </p:cSld>
  <p:clrMapOvr>
    <a:masterClrMapping/>
  </p:clrMapOvr>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2705103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433732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501958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295388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082480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01460624"/>
      </p:ext>
    </p:extLst>
  </p:cSld>
  <p:clrMapOvr>
    <a:masterClrMapping/>
  </p:clrMapOvr>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97172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159930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4309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9442173"/>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2929018"/>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52768148"/>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1122878"/>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92004786"/>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4369462"/>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5590046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143720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444909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FAB73BC-B049-4115-A692-8D63A059BFB8}"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52344346"/>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893301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19369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072694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54200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07940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9076605"/>
      </p:ext>
    </p:extLst>
  </p:cSld>
  <p:clrMapOvr>
    <a:masterClrMapping/>
  </p:clrMapOvr>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9057773"/>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712499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4413780"/>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860628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42847289"/>
      </p:ext>
    </p:extLst>
  </p:cSld>
  <p:clrMapOvr>
    <a:masterClrMapping/>
  </p:clrMapOvr>
  <p:extLst mod="1">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9214218"/>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82787873"/>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1219514"/>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5514938"/>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90986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43221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094882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314703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1664139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04379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54485504"/>
      </p:ext>
    </p:extLst>
  </p:cSld>
  <p:clrMapOvr>
    <a:masterClrMapping/>
  </p:clrMapOvr>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579854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083732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1011685"/>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4188765"/>
      </p:ext>
    </p:extLst>
  </p:cSld>
  <p:clrMapOvr>
    <a:masterClrMapping/>
  </p:clrMapOvr>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770256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21713618"/>
      </p:ext>
    </p:extLst>
  </p:cSld>
  <p:clrMapOvr>
    <a:masterClrMapping/>
  </p:clrMapOvr>
  <p:hf sldNum="0"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4403103"/>
      </p:ext>
    </p:extLst>
  </p:cSld>
  <p:clrMapOvr>
    <a:masterClrMapping/>
  </p:clrMapOvr>
  <p:hf sldNum="0"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49554654"/>
      </p:ext>
    </p:extLst>
  </p:cSld>
  <p:clrMapOvr>
    <a:masterClrMapping/>
  </p:clrMapOvr>
  <p:hf sldNum="0"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38588015"/>
      </p:ext>
    </p:extLst>
  </p:cSld>
  <p:clrMapOvr>
    <a:masterClrMapping/>
  </p:clrMapOvr>
  <p:hf sldNum="0"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8702540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5294658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3956651"/>
      </p:ext>
    </p:extLst>
  </p:cSld>
  <p:clrMapOvr>
    <a:masterClrMapping/>
  </p:clrMapOvr>
  <p:hf sldNum="0"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7114564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46709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902393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4FAB73BC-B049-4115-A692-8D63A059BFB8}" type="slidenum">
              <a:rPr lang="en-US" smtClean="0"/>
              <a:pPr/>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41439357"/>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12510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04459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53025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16463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6059536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951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3934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05995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49298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116525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889982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042213"/>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841852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84866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98979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51040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0320260"/>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18235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0727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64491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43307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202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590110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5865763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46374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361601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37242759"/>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486338"/>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260012"/>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9209418"/>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670951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541187"/>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9417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16719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88290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455460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96920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557036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606411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422851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450089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86011987"/>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0170850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0839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8150529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6044128"/>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AB73BC-B049-4115-A692-8D63A059BFB8}"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99087617"/>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35883335"/>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11413265"/>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79657216"/>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84857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93076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48770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572917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47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07815574"/>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348533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4994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749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1612758"/>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235243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50980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221758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66814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60672880"/>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99580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4595071"/>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6863384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082191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729625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3652604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smtClean="0"/>
              <a:t>9/30/2018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2676471"/>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CF131DD-A141-4471-BCF9-C6073EDD7E20}"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1083654"/>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79691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0588840"/>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310190417"/>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94974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smtClean="0"/>
              <a:t>9/30/2018</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407971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2693647"/>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C48EC7-AF6A-48D3-8284-14BACBEBDD84}"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61516456"/>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0835771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6371122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DDA51639-B2D6-4652-B8C3-1B4C224A7BAF}" type="datetimeFigureOut">
              <a:rPr lang="en-US" smtClean="0"/>
              <a:t>9/30/2018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4FAB73BC-B049-4115-A692-8D63A059BFB8}" type="slidenum">
              <a:rPr lang="en-US" smtClean="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39053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F5DD9-2C52-442D-92E2-8072C0C3D7CD}" type="datetimeFigureOut">
              <a:rPr lang="en-US" smtClean="0"/>
              <a:t>9/30/2018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81928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C44961B7-6B89-48AB-966F-622E2788EECC}" type="datetimeFigureOut">
              <a:rPr lang="en-US" smtClean="0"/>
              <a:t>9/30/2018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4FAB73BC-B049-4115-A692-8D63A059BFB8}" type="slidenum">
              <a:rPr lang="en-US" smtClean="0"/>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316539"/>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smtClean="0"/>
              <a:t>9/30/2018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238892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smtClean="0"/>
              <a:t>9/30/2018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656474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smtClean="0"/>
              <a:t>9/30/2018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77806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theme" Target="../theme/theme10.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theme" Target="../theme/theme11.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10" Type="http://schemas.openxmlformats.org/officeDocument/2006/relationships/slideLayout" Target="../slideLayouts/slideLayout148.xml"/><Relationship Id="rId19" Type="http://schemas.openxmlformats.org/officeDocument/2006/relationships/image" Target="../media/image13.png"/><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theme" Target="../theme/theme12.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image" Target="../media/image7.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6.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7.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8.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9.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089220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15269832"/>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58554619"/>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2306955"/>
      </p:ext>
    </p:extLst>
  </p:cSld>
  <p:clrMap bg1="dk1" tx1="lt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FAB73BC-B049-4115-A692-8D63A059BFB8}"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831824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57631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84999200"/>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5592080"/>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848861"/>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15584007"/>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4FAB73BC-B049-4115-A692-8D63A059BFB8}"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8557"/>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C48EC7-AF6A-48D3-8284-14BACBEBDD84}" type="datetimeFigureOut">
              <a:rPr lang="en-US" smtClean="0"/>
              <a:t>9/30/2018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46762034"/>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2.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45.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5700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60B65-F699-4497-8568-0473E4CBC68D}"/>
              </a:ext>
            </a:extLst>
          </p:cNvPr>
          <p:cNvSpPr>
            <a:spLocks noGrp="1"/>
          </p:cNvSpPr>
          <p:nvPr>
            <p:ph type="ctrTitle"/>
          </p:nvPr>
        </p:nvSpPr>
        <p:spPr>
          <a:xfrm>
            <a:off x="1561707" y="1767110"/>
            <a:ext cx="9068586" cy="3323780"/>
          </a:xfrm>
        </p:spPr>
        <p:txBody>
          <a:bodyPr>
            <a:noAutofit/>
          </a:bodyPr>
          <a:lstStyle/>
          <a:p>
            <a:r>
              <a:rPr lang="en-IN" sz="3600" b="1" dirty="0">
                <a:latin typeface="Bradley Hand ITC" panose="03070402050302030203" pitchFamily="66" charset="0"/>
              </a:rPr>
              <a:t>TEAM 7</a:t>
            </a:r>
            <a:br>
              <a:rPr lang="en-IN" sz="3600" b="1" dirty="0">
                <a:latin typeface="Bradley Hand ITC" panose="03070402050302030203" pitchFamily="66" charset="0"/>
              </a:rPr>
            </a:br>
            <a:br>
              <a:rPr lang="en-IN" sz="3600" b="1" dirty="0">
                <a:latin typeface="Bradley Hand ITC" panose="03070402050302030203" pitchFamily="66" charset="0"/>
              </a:rPr>
            </a:br>
            <a:r>
              <a:rPr lang="en-IN" sz="3600" b="1" dirty="0">
                <a:latin typeface="Bradley Hand ITC" panose="03070402050302030203" pitchFamily="66" charset="0"/>
              </a:rPr>
              <a:t>Participants::</a:t>
            </a:r>
            <a:br>
              <a:rPr lang="en-IN" sz="3600" b="1" dirty="0">
                <a:latin typeface="Bradley Hand ITC" panose="03070402050302030203" pitchFamily="66" charset="0"/>
              </a:rPr>
            </a:br>
            <a:br>
              <a:rPr lang="en-IN" sz="3600" dirty="0">
                <a:latin typeface="Bradley Hand ITC" panose="03070402050302030203" pitchFamily="66" charset="0"/>
              </a:rPr>
            </a:br>
            <a:r>
              <a:rPr lang="en-IN" sz="3600" dirty="0">
                <a:latin typeface="Bradley Hand ITC" panose="03070402050302030203" pitchFamily="66" charset="0"/>
              </a:rPr>
              <a:t>sarthak singhal</a:t>
            </a:r>
            <a:br>
              <a:rPr lang="en-IN" sz="3600" dirty="0">
                <a:latin typeface="Bradley Hand ITC" panose="03070402050302030203" pitchFamily="66" charset="0"/>
              </a:rPr>
            </a:br>
            <a:r>
              <a:rPr lang="en-IN" sz="3600" dirty="0">
                <a:latin typeface="Bradley Hand ITC" panose="03070402050302030203" pitchFamily="66" charset="0"/>
              </a:rPr>
              <a:t>nonidh singh</a:t>
            </a:r>
            <a:br>
              <a:rPr lang="en-IN" sz="3600" dirty="0">
                <a:latin typeface="Bradley Hand ITC" panose="03070402050302030203" pitchFamily="66" charset="0"/>
              </a:rPr>
            </a:br>
            <a:r>
              <a:rPr lang="en-IN" sz="3600" dirty="0">
                <a:latin typeface="Bradley Hand ITC" panose="03070402050302030203" pitchFamily="66" charset="0"/>
              </a:rPr>
              <a:t>mehtaab hazra</a:t>
            </a:r>
            <a:br>
              <a:rPr lang="en-IN" sz="3600" dirty="0">
                <a:latin typeface="Bradley Hand ITC" panose="03070402050302030203" pitchFamily="66" charset="0"/>
              </a:rPr>
            </a:br>
            <a:r>
              <a:rPr lang="en-IN" sz="3600" dirty="0">
                <a:latin typeface="Bradley Hand ITC" panose="03070402050302030203" pitchFamily="66" charset="0"/>
              </a:rPr>
              <a:t>GAURAV BATRA</a:t>
            </a:r>
            <a:br>
              <a:rPr lang="en-IN" sz="3600" dirty="0">
                <a:latin typeface="Bradley Hand ITC" panose="03070402050302030203" pitchFamily="66" charset="0"/>
              </a:rPr>
            </a:br>
            <a:endParaRPr lang="en-IN" sz="3600" dirty="0">
              <a:latin typeface="Bradley Hand ITC" panose="03070402050302030203" pitchFamily="66" charset="0"/>
            </a:endParaRPr>
          </a:p>
        </p:txBody>
      </p:sp>
      <p:sp>
        <p:nvSpPr>
          <p:cNvPr id="3" name="TextBox 2">
            <a:extLst>
              <a:ext uri="{FF2B5EF4-FFF2-40B4-BE49-F238E27FC236}">
                <a16:creationId xmlns:a16="http://schemas.microsoft.com/office/drawing/2014/main" id="{F587BE5D-C49F-4DA8-A60D-BB86C3D6F441}"/>
              </a:ext>
            </a:extLst>
          </p:cNvPr>
          <p:cNvSpPr txBox="1"/>
          <p:nvPr/>
        </p:nvSpPr>
        <p:spPr>
          <a:xfrm>
            <a:off x="480291" y="83127"/>
            <a:ext cx="7028873" cy="923330"/>
          </a:xfrm>
          <a:prstGeom prst="rect">
            <a:avLst/>
          </a:prstGeom>
          <a:noFill/>
        </p:spPr>
        <p:txBody>
          <a:bodyPr wrap="square" rtlCol="0">
            <a:spAutoFit/>
          </a:bodyPr>
          <a:lstStyle/>
          <a:p>
            <a:r>
              <a:rPr lang="en-IN" sz="5400" dirty="0">
                <a:latin typeface="Algerian" panose="04020705040A02060702" pitchFamily="82" charset="0"/>
              </a:rPr>
              <a:t>INTRODUCTION</a:t>
            </a:r>
          </a:p>
        </p:txBody>
      </p:sp>
    </p:spTree>
    <p:extLst>
      <p:ext uri="{BB962C8B-B14F-4D97-AF65-F5344CB8AC3E}">
        <p14:creationId xmlns:p14="http://schemas.microsoft.com/office/powerpoint/2010/main" val="2314532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alpha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22BDBF-0DB2-44E3-B9DB-7F0C290E3B0D}"/>
              </a:ext>
            </a:extLst>
          </p:cNvPr>
          <p:cNvSpPr txBox="1"/>
          <p:nvPr/>
        </p:nvSpPr>
        <p:spPr>
          <a:xfrm>
            <a:off x="495300" y="87808"/>
            <a:ext cx="11201400" cy="769441"/>
          </a:xfrm>
          <a:prstGeom prst="rect">
            <a:avLst/>
          </a:prstGeom>
          <a:noFill/>
        </p:spPr>
        <p:txBody>
          <a:bodyPr wrap="square" rtlCol="0">
            <a:spAutoFit/>
          </a:bodyPr>
          <a:lstStyle/>
          <a:p>
            <a:pPr algn="ctr"/>
            <a:r>
              <a:rPr lang="en-IN" sz="4400" dirty="0">
                <a:solidFill>
                  <a:schemeClr val="bg1"/>
                </a:solidFill>
                <a:latin typeface="Algerian" panose="04020705040A02060702" pitchFamily="82" charset="0"/>
              </a:rPr>
              <a:t>FITNESS DATA measurement</a:t>
            </a:r>
          </a:p>
        </p:txBody>
      </p:sp>
      <p:pic>
        <p:nvPicPr>
          <p:cNvPr id="12" name="Picture 11">
            <a:extLst>
              <a:ext uri="{FF2B5EF4-FFF2-40B4-BE49-F238E27FC236}">
                <a16:creationId xmlns:a16="http://schemas.microsoft.com/office/drawing/2014/main" id="{100C9F63-C95C-4F7B-B335-C1431D2293E0}"/>
              </a:ext>
            </a:extLst>
          </p:cNvPr>
          <p:cNvPicPr>
            <a:picLocks noChangeAspect="1"/>
          </p:cNvPicPr>
          <p:nvPr/>
        </p:nvPicPr>
        <p:blipFill>
          <a:blip r:embed="rId2"/>
          <a:stretch>
            <a:fillRect/>
          </a:stretch>
        </p:blipFill>
        <p:spPr>
          <a:xfrm>
            <a:off x="825466" y="4024727"/>
            <a:ext cx="6394898" cy="2647537"/>
          </a:xfrm>
          <a:prstGeom prst="rect">
            <a:avLst/>
          </a:prstGeom>
          <a:effectLst>
            <a:softEdge rad="101600"/>
          </a:effectLst>
        </p:spPr>
      </p:pic>
      <p:pic>
        <p:nvPicPr>
          <p:cNvPr id="14" name="Picture 13">
            <a:extLst>
              <a:ext uri="{FF2B5EF4-FFF2-40B4-BE49-F238E27FC236}">
                <a16:creationId xmlns:a16="http://schemas.microsoft.com/office/drawing/2014/main" id="{2A23F49F-58E5-4D33-BAB1-FAB043720A77}"/>
              </a:ext>
            </a:extLst>
          </p:cNvPr>
          <p:cNvPicPr>
            <a:picLocks noChangeAspect="1"/>
          </p:cNvPicPr>
          <p:nvPr/>
        </p:nvPicPr>
        <p:blipFill>
          <a:blip r:embed="rId3"/>
          <a:stretch>
            <a:fillRect/>
          </a:stretch>
        </p:blipFill>
        <p:spPr>
          <a:xfrm>
            <a:off x="4572827" y="988938"/>
            <a:ext cx="2647537" cy="2647537"/>
          </a:xfrm>
          <a:prstGeom prst="rect">
            <a:avLst/>
          </a:prstGeom>
          <a:effectLst>
            <a:softEdge rad="101600"/>
          </a:effectLst>
        </p:spPr>
      </p:pic>
      <p:pic>
        <p:nvPicPr>
          <p:cNvPr id="16" name="Picture 15">
            <a:extLst>
              <a:ext uri="{FF2B5EF4-FFF2-40B4-BE49-F238E27FC236}">
                <a16:creationId xmlns:a16="http://schemas.microsoft.com/office/drawing/2014/main" id="{93419F9E-AE29-455C-B140-B6DD61523785}"/>
              </a:ext>
            </a:extLst>
          </p:cNvPr>
          <p:cNvPicPr>
            <a:picLocks noChangeAspect="1"/>
          </p:cNvPicPr>
          <p:nvPr/>
        </p:nvPicPr>
        <p:blipFill>
          <a:blip r:embed="rId4"/>
          <a:stretch>
            <a:fillRect/>
          </a:stretch>
        </p:blipFill>
        <p:spPr>
          <a:xfrm>
            <a:off x="825466" y="988939"/>
            <a:ext cx="2647537" cy="2647537"/>
          </a:xfrm>
          <a:prstGeom prst="rect">
            <a:avLst/>
          </a:prstGeom>
          <a:effectLst>
            <a:softEdge rad="101600"/>
          </a:effectLst>
        </p:spPr>
      </p:pic>
      <p:pic>
        <p:nvPicPr>
          <p:cNvPr id="18" name="Picture 17">
            <a:extLst>
              <a:ext uri="{FF2B5EF4-FFF2-40B4-BE49-F238E27FC236}">
                <a16:creationId xmlns:a16="http://schemas.microsoft.com/office/drawing/2014/main" id="{22E00C58-9386-4B41-AF55-E03FE56CC5E7}"/>
              </a:ext>
            </a:extLst>
          </p:cNvPr>
          <p:cNvPicPr>
            <a:picLocks noChangeAspect="1"/>
          </p:cNvPicPr>
          <p:nvPr/>
        </p:nvPicPr>
        <p:blipFill>
          <a:blip r:embed="rId5"/>
          <a:stretch>
            <a:fillRect/>
          </a:stretch>
        </p:blipFill>
        <p:spPr>
          <a:xfrm>
            <a:off x="7843837" y="988938"/>
            <a:ext cx="3053302" cy="5683326"/>
          </a:xfrm>
          <a:prstGeom prst="rect">
            <a:avLst/>
          </a:prstGeom>
          <a:effectLst>
            <a:softEdge rad="101600"/>
          </a:effectLst>
        </p:spPr>
      </p:pic>
    </p:spTree>
    <p:extLst>
      <p:ext uri="{BB962C8B-B14F-4D97-AF65-F5344CB8AC3E}">
        <p14:creationId xmlns:p14="http://schemas.microsoft.com/office/powerpoint/2010/main" val="22252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F2A6D2-E11B-4FA4-9E8A-3D784F47D5F3}"/>
              </a:ext>
            </a:extLst>
          </p:cNvPr>
          <p:cNvSpPr txBox="1"/>
          <p:nvPr/>
        </p:nvSpPr>
        <p:spPr>
          <a:xfrm>
            <a:off x="1394792" y="474427"/>
            <a:ext cx="10714382" cy="923330"/>
          </a:xfrm>
          <a:prstGeom prst="rect">
            <a:avLst/>
          </a:prstGeom>
          <a:noFill/>
        </p:spPr>
        <p:txBody>
          <a:bodyPr wrap="square" rtlCol="0">
            <a:spAutoFit/>
          </a:bodyPr>
          <a:lstStyle/>
          <a:p>
            <a:pPr algn="ctr"/>
            <a:r>
              <a:rPr lang="en-IN" sz="5400" dirty="0">
                <a:latin typeface="Algerian" panose="04020705040A02060702" pitchFamily="82" charset="0"/>
              </a:rPr>
              <a:t>INBUILT MOBILE TECHNOLOGIES</a:t>
            </a:r>
          </a:p>
        </p:txBody>
      </p:sp>
      <p:sp>
        <p:nvSpPr>
          <p:cNvPr id="3" name="TextBox 2">
            <a:extLst>
              <a:ext uri="{FF2B5EF4-FFF2-40B4-BE49-F238E27FC236}">
                <a16:creationId xmlns:a16="http://schemas.microsoft.com/office/drawing/2014/main" id="{01D8F3AE-FECA-4777-AC1A-FBD494D3877F}"/>
              </a:ext>
            </a:extLst>
          </p:cNvPr>
          <p:cNvSpPr txBox="1"/>
          <p:nvPr/>
        </p:nvSpPr>
        <p:spPr>
          <a:xfrm>
            <a:off x="3147060" y="2459504"/>
            <a:ext cx="5897880" cy="1938992"/>
          </a:xfrm>
          <a:prstGeom prst="rect">
            <a:avLst/>
          </a:prstGeom>
          <a:noFill/>
        </p:spPr>
        <p:txBody>
          <a:bodyPr wrap="square" rtlCol="0">
            <a:spAutoFit/>
          </a:bodyPr>
          <a:lstStyle/>
          <a:p>
            <a:pPr marL="285750" indent="-285750" algn="ctr">
              <a:buFont typeface="Arial" panose="020B0604020202020204" pitchFamily="34" charset="0"/>
              <a:buChar char="•"/>
            </a:pPr>
            <a:r>
              <a:rPr lang="en-IN" sz="4000" dirty="0">
                <a:latin typeface="Calibri" panose="020F0502020204030204" pitchFamily="34" charset="0"/>
                <a:cs typeface="Calibri" panose="020F0502020204030204" pitchFamily="34" charset="0"/>
              </a:rPr>
              <a:t>PROXIMITY SENSOR</a:t>
            </a:r>
          </a:p>
          <a:p>
            <a:pPr algn="ctr"/>
            <a:endParaRPr lang="en-IN" sz="4000" dirty="0">
              <a:latin typeface="Calibri" panose="020F0502020204030204" pitchFamily="34" charset="0"/>
              <a:cs typeface="Calibri" panose="020F0502020204030204" pitchFamily="34" charset="0"/>
            </a:endParaRPr>
          </a:p>
          <a:p>
            <a:pPr marL="285750" indent="-285750" algn="ctr">
              <a:buFont typeface="Arial" panose="020B0604020202020204" pitchFamily="34" charset="0"/>
              <a:buChar char="•"/>
            </a:pPr>
            <a:r>
              <a:rPr lang="en-IN" sz="4000" dirty="0">
                <a:latin typeface="Calibri" panose="020F0502020204030204" pitchFamily="34" charset="0"/>
                <a:cs typeface="Calibri" panose="020F0502020204030204" pitchFamily="34" charset="0"/>
              </a:rPr>
              <a:t>ACCELEROMETER</a:t>
            </a:r>
          </a:p>
        </p:txBody>
      </p:sp>
    </p:spTree>
    <p:extLst>
      <p:ext uri="{BB962C8B-B14F-4D97-AF65-F5344CB8AC3E}">
        <p14:creationId xmlns:p14="http://schemas.microsoft.com/office/powerpoint/2010/main" val="3021543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81BA6-EFE4-481D-8D93-10B1121767B9}"/>
              </a:ext>
            </a:extLst>
          </p:cNvPr>
          <p:cNvSpPr txBox="1"/>
          <p:nvPr/>
        </p:nvSpPr>
        <p:spPr>
          <a:xfrm>
            <a:off x="2283018" y="343894"/>
            <a:ext cx="7625963" cy="923330"/>
          </a:xfrm>
          <a:prstGeom prst="rect">
            <a:avLst/>
          </a:prstGeom>
          <a:noFill/>
        </p:spPr>
        <p:txBody>
          <a:bodyPr wrap="square" rtlCol="0">
            <a:spAutoFit/>
          </a:bodyPr>
          <a:lstStyle/>
          <a:p>
            <a:pPr algn="ctr"/>
            <a:r>
              <a:rPr lang="en-IN" sz="5400" dirty="0">
                <a:latin typeface="Algerian" panose="04020705040A02060702" pitchFamily="82" charset="0"/>
              </a:rPr>
              <a:t>PROXIMITY SENSOR</a:t>
            </a:r>
          </a:p>
        </p:txBody>
      </p:sp>
      <p:sp>
        <p:nvSpPr>
          <p:cNvPr id="3" name="TextBox 2">
            <a:extLst>
              <a:ext uri="{FF2B5EF4-FFF2-40B4-BE49-F238E27FC236}">
                <a16:creationId xmlns:a16="http://schemas.microsoft.com/office/drawing/2014/main" id="{C93DAC95-50AD-41EE-BECB-16971F7AB89A}"/>
              </a:ext>
            </a:extLst>
          </p:cNvPr>
          <p:cNvSpPr txBox="1"/>
          <p:nvPr/>
        </p:nvSpPr>
        <p:spPr>
          <a:xfrm>
            <a:off x="548640" y="1356360"/>
            <a:ext cx="11369040" cy="4401205"/>
          </a:xfrm>
          <a:prstGeom prst="rect">
            <a:avLst/>
          </a:prstGeom>
          <a:noFill/>
        </p:spPr>
        <p:txBody>
          <a:bodyPr wrap="square" rtlCol="0">
            <a:spAutoFit/>
          </a:bodyPr>
          <a:lstStyle/>
          <a:p>
            <a:pPr algn="ctr"/>
            <a:r>
              <a:rPr lang="en-US" sz="4000" dirty="0">
                <a:latin typeface="Calibri" panose="020F0502020204030204" pitchFamily="34" charset="0"/>
                <a:cs typeface="Calibri" panose="020F0502020204030204" pitchFamily="34" charset="0"/>
              </a:rPr>
              <a:t>Phone’s proximity sensor, is a sensor that can detect nearby objects without physical contact. The main use of a proximity sensor in phones is so that the phone knows when it’s being used in a call and is against a person’s ear. This then tells the phone to turn the screen off or lock the phone so nothing is accidentally pressed.</a:t>
            </a:r>
            <a:endParaRPr lang="en-IN"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829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9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E1DA5C-FEEC-48BB-A1BB-FE31FA11EB66}"/>
              </a:ext>
            </a:extLst>
          </p:cNvPr>
          <p:cNvSpPr txBox="1"/>
          <p:nvPr/>
        </p:nvSpPr>
        <p:spPr>
          <a:xfrm>
            <a:off x="2465070" y="266369"/>
            <a:ext cx="7261860" cy="923330"/>
          </a:xfrm>
          <a:prstGeom prst="rect">
            <a:avLst/>
          </a:prstGeom>
          <a:noFill/>
        </p:spPr>
        <p:txBody>
          <a:bodyPr wrap="square" rtlCol="0">
            <a:spAutoFit/>
          </a:bodyPr>
          <a:lstStyle/>
          <a:p>
            <a:pPr algn="ctr"/>
            <a:r>
              <a:rPr lang="en-IN" sz="5400" dirty="0">
                <a:latin typeface="Algerian" panose="04020705040A02060702" pitchFamily="82" charset="0"/>
              </a:rPr>
              <a:t>ACCELEROMETER</a:t>
            </a:r>
          </a:p>
        </p:txBody>
      </p:sp>
      <p:sp>
        <p:nvSpPr>
          <p:cNvPr id="4" name="TextBox 3">
            <a:extLst>
              <a:ext uri="{FF2B5EF4-FFF2-40B4-BE49-F238E27FC236}">
                <a16:creationId xmlns:a16="http://schemas.microsoft.com/office/drawing/2014/main" id="{31495447-8062-45F6-8264-FF622142064C}"/>
              </a:ext>
            </a:extLst>
          </p:cNvPr>
          <p:cNvSpPr txBox="1"/>
          <p:nvPr/>
        </p:nvSpPr>
        <p:spPr>
          <a:xfrm>
            <a:off x="437322" y="1737360"/>
            <a:ext cx="11241156" cy="4401205"/>
          </a:xfrm>
          <a:prstGeom prst="rect">
            <a:avLst/>
          </a:prstGeom>
          <a:noFill/>
        </p:spPr>
        <p:txBody>
          <a:bodyPr wrap="square" rtlCol="0">
            <a:spAutoFit/>
          </a:bodyPr>
          <a:lstStyle/>
          <a:p>
            <a:pPr algn="ctr"/>
            <a:r>
              <a:rPr lang="en-US" sz="4000" dirty="0">
                <a:latin typeface="Calibri" panose="020F0502020204030204" pitchFamily="34" charset="0"/>
                <a:cs typeface="Calibri" panose="020F0502020204030204" pitchFamily="34" charset="0"/>
              </a:rPr>
              <a:t>The function of the accelerometer chip in phones is so it can detect which way the screen is being held and change the display accordingly. It can also detect acceleration, whether caused by gravity or by movement. Because an accelerometer can detect movement and gravity it knows exactly what angle it’s being held at in space.</a:t>
            </a:r>
            <a:endParaRPr lang="en-IN"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09966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9000"/>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97B875-FC33-4517-B2B1-772B8360C6F1}"/>
              </a:ext>
            </a:extLst>
          </p:cNvPr>
          <p:cNvSpPr txBox="1"/>
          <p:nvPr/>
        </p:nvSpPr>
        <p:spPr>
          <a:xfrm>
            <a:off x="221974" y="411480"/>
            <a:ext cx="11748052" cy="923330"/>
          </a:xfrm>
          <a:prstGeom prst="rect">
            <a:avLst/>
          </a:prstGeom>
          <a:noFill/>
        </p:spPr>
        <p:txBody>
          <a:bodyPr wrap="square" rtlCol="0">
            <a:spAutoFit/>
          </a:bodyPr>
          <a:lstStyle/>
          <a:p>
            <a:r>
              <a:rPr lang="en-IN" sz="5400" dirty="0">
                <a:latin typeface="Algerian" panose="04020705040A02060702" pitchFamily="82" charset="0"/>
              </a:rPr>
              <a:t>TEST CASE 1) TRACKING PUSH UPS:</a:t>
            </a:r>
          </a:p>
        </p:txBody>
      </p:sp>
      <p:sp>
        <p:nvSpPr>
          <p:cNvPr id="3" name="TextBox 2">
            <a:extLst>
              <a:ext uri="{FF2B5EF4-FFF2-40B4-BE49-F238E27FC236}">
                <a16:creationId xmlns:a16="http://schemas.microsoft.com/office/drawing/2014/main" id="{1077B466-D876-4578-A9C3-C5B84AD4BB17}"/>
              </a:ext>
            </a:extLst>
          </p:cNvPr>
          <p:cNvSpPr txBox="1"/>
          <p:nvPr/>
        </p:nvSpPr>
        <p:spPr>
          <a:xfrm>
            <a:off x="807720" y="1659285"/>
            <a:ext cx="10789920" cy="3785652"/>
          </a:xfrm>
          <a:prstGeom prst="rect">
            <a:avLst/>
          </a:prstGeom>
          <a:noFill/>
        </p:spPr>
        <p:txBody>
          <a:bodyPr wrap="square" rtlCol="0">
            <a:spAutoFit/>
          </a:bodyPr>
          <a:lstStyle/>
          <a:p>
            <a:pPr algn="ctr"/>
            <a:r>
              <a:rPr lang="en-US" sz="4000" dirty="0">
                <a:latin typeface="Calibri" panose="020F0502020204030204" pitchFamily="34" charset="0"/>
                <a:cs typeface="Calibri" panose="020F0502020204030204" pitchFamily="34" charset="0"/>
              </a:rPr>
              <a:t>This uses the phone’s proximity sensor. The use of the phone’s proximity sensor means you don’t need to touch your phone screen with your nose to count a push-up – just get close. For greater accuracy do a proper push-up by getting low enough to trigger the sensor.</a:t>
            </a:r>
            <a:endParaRPr lang="en-IN"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82611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9000"/>
            <a:lum/>
          </a:blip>
          <a:srcRect/>
          <a:stretch>
            <a:fillRect t="-16000" b="-1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319314-A0C1-49F4-B68A-3F3262367C3C}"/>
              </a:ext>
            </a:extLst>
          </p:cNvPr>
          <p:cNvSpPr txBox="1"/>
          <p:nvPr/>
        </p:nvSpPr>
        <p:spPr>
          <a:xfrm>
            <a:off x="360220" y="424873"/>
            <a:ext cx="11103614" cy="923330"/>
          </a:xfrm>
          <a:prstGeom prst="rect">
            <a:avLst/>
          </a:prstGeom>
          <a:noFill/>
        </p:spPr>
        <p:txBody>
          <a:bodyPr wrap="square" rtlCol="0">
            <a:spAutoFit/>
          </a:bodyPr>
          <a:lstStyle/>
          <a:p>
            <a:pPr algn="ctr"/>
            <a:r>
              <a:rPr lang="en-IN" sz="5400" dirty="0">
                <a:latin typeface="Algerian" panose="04020705040A02060702" pitchFamily="82" charset="0"/>
              </a:rPr>
              <a:t>TEST CASE 2) TRACKING SIT UPS::</a:t>
            </a:r>
          </a:p>
        </p:txBody>
      </p:sp>
      <p:sp>
        <p:nvSpPr>
          <p:cNvPr id="3" name="TextBox 2">
            <a:extLst>
              <a:ext uri="{FF2B5EF4-FFF2-40B4-BE49-F238E27FC236}">
                <a16:creationId xmlns:a16="http://schemas.microsoft.com/office/drawing/2014/main" id="{E03392CA-244B-468A-8961-EC06D16E89E0}"/>
              </a:ext>
            </a:extLst>
          </p:cNvPr>
          <p:cNvSpPr txBox="1"/>
          <p:nvPr/>
        </p:nvSpPr>
        <p:spPr>
          <a:xfrm>
            <a:off x="883919" y="1751593"/>
            <a:ext cx="10424160" cy="3170099"/>
          </a:xfrm>
          <a:prstGeom prst="rect">
            <a:avLst/>
          </a:prstGeom>
          <a:noFill/>
        </p:spPr>
        <p:txBody>
          <a:bodyPr wrap="square" rtlCol="0">
            <a:spAutoFit/>
          </a:bodyPr>
          <a:lstStyle/>
          <a:p>
            <a:pPr algn="ctr"/>
            <a:r>
              <a:rPr lang="en-US" sz="4000" dirty="0">
                <a:latin typeface="Calibri" panose="020F0502020204030204" pitchFamily="34" charset="0"/>
                <a:cs typeface="Calibri" panose="020F0502020204030204" pitchFamily="34" charset="0"/>
              </a:rPr>
              <a:t>This uses the phone’s built-in accelerometer to detect movement. One need to hold the phone against the chest then sit up quickly enough and high enough for the accelerometer to register the movement and the app to count 1 sit-up. </a:t>
            </a:r>
            <a:endParaRPr lang="en-IN"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708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D0ACF-1CCA-4289-895E-3ED42D3DE542}"/>
              </a:ext>
            </a:extLst>
          </p:cNvPr>
          <p:cNvSpPr txBox="1"/>
          <p:nvPr/>
        </p:nvSpPr>
        <p:spPr>
          <a:xfrm>
            <a:off x="1230133" y="197938"/>
            <a:ext cx="9213574" cy="1754326"/>
          </a:xfrm>
          <a:prstGeom prst="rect">
            <a:avLst/>
          </a:prstGeom>
          <a:noFill/>
        </p:spPr>
        <p:txBody>
          <a:bodyPr wrap="square" rtlCol="0">
            <a:spAutoFit/>
          </a:bodyPr>
          <a:lstStyle/>
          <a:p>
            <a:pPr algn="ctr"/>
            <a:r>
              <a:rPr lang="en-IN" sz="5400" dirty="0">
                <a:latin typeface="Algerian" panose="04020705040A02060702" pitchFamily="82" charset="0"/>
              </a:rPr>
              <a:t>INTEGRATING RESULTS INTO THE GAME</a:t>
            </a:r>
          </a:p>
        </p:txBody>
      </p:sp>
      <p:sp>
        <p:nvSpPr>
          <p:cNvPr id="3" name="TextBox 2">
            <a:extLst>
              <a:ext uri="{FF2B5EF4-FFF2-40B4-BE49-F238E27FC236}">
                <a16:creationId xmlns:a16="http://schemas.microsoft.com/office/drawing/2014/main" id="{14DA7572-B7A9-4A25-9D7D-729D89E4BEEB}"/>
              </a:ext>
            </a:extLst>
          </p:cNvPr>
          <p:cNvSpPr txBox="1"/>
          <p:nvPr/>
        </p:nvSpPr>
        <p:spPr>
          <a:xfrm>
            <a:off x="487680" y="2636520"/>
            <a:ext cx="10698480" cy="3785652"/>
          </a:xfrm>
          <a:prstGeom prst="rect">
            <a:avLst/>
          </a:prstGeom>
          <a:noFill/>
        </p:spPr>
        <p:txBody>
          <a:bodyPr wrap="square" rtlCol="0">
            <a:spAutoFit/>
          </a:bodyPr>
          <a:lstStyle/>
          <a:p>
            <a:pPr algn="ctr"/>
            <a:r>
              <a:rPr lang="en-IN" sz="4000" dirty="0">
                <a:latin typeface="Calibri" panose="020F0502020204030204" pitchFamily="34" charset="0"/>
                <a:cs typeface="Calibri" panose="020F0502020204030204" pitchFamily="34" charset="0"/>
              </a:rPr>
              <a:t>The game would be built in such a way that it can interact with the sensors and accelerator and can incorporate their data into the system.</a:t>
            </a:r>
          </a:p>
          <a:p>
            <a:pPr algn="ctr"/>
            <a:r>
              <a:rPr lang="en-IN" sz="4000" dirty="0">
                <a:latin typeface="Calibri" panose="020F0502020204030204" pitchFamily="34" charset="0"/>
                <a:cs typeface="Calibri" panose="020F0502020204030204" pitchFamily="34" charset="0"/>
              </a:rPr>
              <a:t>This data can be updated in real time using the available technologies and can make the game more interacting. </a:t>
            </a:r>
          </a:p>
        </p:txBody>
      </p:sp>
    </p:spTree>
    <p:extLst>
      <p:ext uri="{BB962C8B-B14F-4D97-AF65-F5344CB8AC3E}">
        <p14:creationId xmlns:p14="http://schemas.microsoft.com/office/powerpoint/2010/main" val="454570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85BB0-D7BE-49A3-AB1B-217AA21A129D}"/>
              </a:ext>
            </a:extLst>
          </p:cNvPr>
          <p:cNvSpPr txBox="1"/>
          <p:nvPr/>
        </p:nvSpPr>
        <p:spPr>
          <a:xfrm>
            <a:off x="2674620" y="1358348"/>
            <a:ext cx="6842760" cy="3046988"/>
          </a:xfrm>
          <a:prstGeom prst="rect">
            <a:avLst/>
          </a:prstGeom>
          <a:noFill/>
        </p:spPr>
        <p:txBody>
          <a:bodyPr wrap="square" rtlCol="0">
            <a:spAutoFit/>
          </a:bodyPr>
          <a:lstStyle/>
          <a:p>
            <a:pPr algn="ctr"/>
            <a:r>
              <a:rPr lang="en-IN" sz="9600" dirty="0">
                <a:latin typeface="Algerian" panose="04020705040A02060702" pitchFamily="82" charset="0"/>
              </a:rPr>
              <a:t>GAME </a:t>
            </a:r>
          </a:p>
          <a:p>
            <a:pPr algn="ctr"/>
            <a:r>
              <a:rPr lang="en-IN" sz="9600" dirty="0">
                <a:latin typeface="Algerian" panose="04020705040A02060702" pitchFamily="82" charset="0"/>
              </a:rPr>
              <a:t>DESIGN</a:t>
            </a:r>
          </a:p>
        </p:txBody>
      </p:sp>
    </p:spTree>
    <p:extLst>
      <p:ext uri="{BB962C8B-B14F-4D97-AF65-F5344CB8AC3E}">
        <p14:creationId xmlns:p14="http://schemas.microsoft.com/office/powerpoint/2010/main" val="3373216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3000"/>
            <a:lum/>
          </a:blip>
          <a:srcRect/>
          <a:stretch>
            <a:fillRect t="-10000" b="-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B1DE5-6E12-4D74-8640-1D1903E6F599}"/>
              </a:ext>
            </a:extLst>
          </p:cNvPr>
          <p:cNvSpPr txBox="1"/>
          <p:nvPr/>
        </p:nvSpPr>
        <p:spPr>
          <a:xfrm>
            <a:off x="2801178" y="433346"/>
            <a:ext cx="6589644" cy="923330"/>
          </a:xfrm>
          <a:prstGeom prst="rect">
            <a:avLst/>
          </a:prstGeom>
          <a:noFill/>
        </p:spPr>
        <p:txBody>
          <a:bodyPr wrap="square" rtlCol="0">
            <a:spAutoFit/>
          </a:bodyPr>
          <a:lstStyle/>
          <a:p>
            <a:r>
              <a:rPr lang="en-IN" sz="5400" dirty="0">
                <a:latin typeface="Algerian" panose="04020705040A02060702" pitchFamily="82" charset="0"/>
              </a:rPr>
              <a:t>TECHNOLOGY USED::</a:t>
            </a:r>
          </a:p>
        </p:txBody>
      </p:sp>
      <p:sp>
        <p:nvSpPr>
          <p:cNvPr id="3" name="TextBox 2">
            <a:extLst>
              <a:ext uri="{FF2B5EF4-FFF2-40B4-BE49-F238E27FC236}">
                <a16:creationId xmlns:a16="http://schemas.microsoft.com/office/drawing/2014/main" id="{89139148-AEB9-481F-A2D1-4BB5BC50749D}"/>
              </a:ext>
            </a:extLst>
          </p:cNvPr>
          <p:cNvSpPr txBox="1"/>
          <p:nvPr/>
        </p:nvSpPr>
        <p:spPr>
          <a:xfrm>
            <a:off x="3992880" y="2697480"/>
            <a:ext cx="4678680" cy="1323439"/>
          </a:xfrm>
          <a:prstGeom prst="rect">
            <a:avLst/>
          </a:prstGeom>
          <a:noFill/>
        </p:spPr>
        <p:txBody>
          <a:bodyPr wrap="square" rtlCol="0">
            <a:spAutoFit/>
          </a:bodyPr>
          <a:lstStyle/>
          <a:p>
            <a:pPr marL="285750" indent="-285750">
              <a:buFont typeface="Arial" panose="020B0604020202020204" pitchFamily="34" charset="0"/>
              <a:buChar char="•"/>
            </a:pPr>
            <a:r>
              <a:rPr lang="en-IN" sz="4000" dirty="0">
                <a:latin typeface="Calibri" panose="020F0502020204030204" pitchFamily="34" charset="0"/>
                <a:cs typeface="Calibri" panose="020F0502020204030204" pitchFamily="34" charset="0"/>
              </a:rPr>
              <a:t>UNITY</a:t>
            </a:r>
          </a:p>
          <a:p>
            <a:pPr marL="285750" indent="-285750">
              <a:buFont typeface="Arial" panose="020B0604020202020204" pitchFamily="34" charset="0"/>
              <a:buChar char="•"/>
            </a:pPr>
            <a:r>
              <a:rPr lang="en-IN" sz="4000" dirty="0">
                <a:latin typeface="Calibri" panose="020F0502020204030204" pitchFamily="34" charset="0"/>
                <a:cs typeface="Calibri" panose="020F0502020204030204" pitchFamily="34" charset="0"/>
              </a:rPr>
              <a:t>C#</a:t>
            </a:r>
          </a:p>
        </p:txBody>
      </p:sp>
    </p:spTree>
    <p:extLst>
      <p:ext uri="{BB962C8B-B14F-4D97-AF65-F5344CB8AC3E}">
        <p14:creationId xmlns:p14="http://schemas.microsoft.com/office/powerpoint/2010/main" val="75698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lum/>
            <a:extLst>
              <a:ext uri="{BEBA8EAE-BF5A-486C-A8C5-ECC9F3942E4B}">
                <a14:imgProps xmlns:a14="http://schemas.microsoft.com/office/drawing/2010/main">
                  <a14:imgLayer r:embed="rId3">
                    <a14:imgEffect>
                      <a14:colorTemperature colorTemp="5944"/>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E8D24A-8E07-4D44-8AB1-12400C2EAA9C}"/>
              </a:ext>
            </a:extLst>
          </p:cNvPr>
          <p:cNvSpPr txBox="1"/>
          <p:nvPr/>
        </p:nvSpPr>
        <p:spPr>
          <a:xfrm>
            <a:off x="1620420" y="295539"/>
            <a:ext cx="8428744" cy="923330"/>
          </a:xfrm>
          <a:prstGeom prst="rect">
            <a:avLst/>
          </a:prstGeom>
          <a:noFill/>
        </p:spPr>
        <p:txBody>
          <a:bodyPr wrap="square" rtlCol="0">
            <a:spAutoFit/>
          </a:bodyPr>
          <a:lstStyle/>
          <a:p>
            <a:pPr algn="ctr"/>
            <a:r>
              <a:rPr lang="en-IN" sz="5400" dirty="0">
                <a:solidFill>
                  <a:schemeClr val="bg1"/>
                </a:solidFill>
                <a:latin typeface="Algerian" panose="04020705040A02060702" pitchFamily="82" charset="0"/>
              </a:rPr>
              <a:t>STORYLINE(flexible)</a:t>
            </a:r>
          </a:p>
        </p:txBody>
      </p:sp>
      <p:sp>
        <p:nvSpPr>
          <p:cNvPr id="3" name="TextBox 2">
            <a:extLst>
              <a:ext uri="{FF2B5EF4-FFF2-40B4-BE49-F238E27FC236}">
                <a16:creationId xmlns:a16="http://schemas.microsoft.com/office/drawing/2014/main" id="{F497179F-2CD3-4422-BAA1-F2C17CEBE6D5}"/>
              </a:ext>
            </a:extLst>
          </p:cNvPr>
          <p:cNvSpPr txBox="1"/>
          <p:nvPr/>
        </p:nvSpPr>
        <p:spPr>
          <a:xfrm>
            <a:off x="646043" y="1699591"/>
            <a:ext cx="10952921" cy="4401205"/>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The story begins when the main character goes to a party with his girlfriend.</a:t>
            </a:r>
          </a:p>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They enjoy a lot but after some time he notices that his girlfriend is missing.</a:t>
            </a:r>
          </a:p>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He comes to know that a group of people(having super powers (like captain America)) have put her in a prison on suspicion of her being evil.</a:t>
            </a:r>
          </a:p>
        </p:txBody>
      </p:sp>
    </p:spTree>
    <p:extLst>
      <p:ext uri="{BB962C8B-B14F-4D97-AF65-F5344CB8AC3E}">
        <p14:creationId xmlns:p14="http://schemas.microsoft.com/office/powerpoint/2010/main" val="2253069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038934-4FF9-4069-83A1-16DBF75C0539}"/>
              </a:ext>
            </a:extLst>
          </p:cNvPr>
          <p:cNvPicPr>
            <a:picLocks noChangeAspect="1"/>
          </p:cNvPicPr>
          <p:nvPr/>
        </p:nvPicPr>
        <p:blipFill>
          <a:blip r:embed="rId2"/>
          <a:stretch>
            <a:fillRect/>
          </a:stretch>
        </p:blipFill>
        <p:spPr>
          <a:xfrm>
            <a:off x="0" y="0"/>
            <a:ext cx="5024582" cy="6858000"/>
          </a:xfrm>
          <a:prstGeom prst="rect">
            <a:avLst/>
          </a:prstGeom>
        </p:spPr>
      </p:pic>
      <p:sp>
        <p:nvSpPr>
          <p:cNvPr id="3" name="Rectangle 2">
            <a:extLst>
              <a:ext uri="{FF2B5EF4-FFF2-40B4-BE49-F238E27FC236}">
                <a16:creationId xmlns:a16="http://schemas.microsoft.com/office/drawing/2014/main" id="{D76E07D9-BDDB-4BD0-998A-F47A841E6937}"/>
              </a:ext>
            </a:extLst>
          </p:cNvPr>
          <p:cNvSpPr/>
          <p:nvPr/>
        </p:nvSpPr>
        <p:spPr>
          <a:xfrm>
            <a:off x="6666321" y="301766"/>
            <a:ext cx="4079963" cy="1754326"/>
          </a:xfrm>
          <a:prstGeom prst="rect">
            <a:avLst/>
          </a:prstGeom>
        </p:spPr>
        <p:txBody>
          <a:bodyPr wrap="none">
            <a:spAutoFit/>
          </a:bodyPr>
          <a:lstStyle/>
          <a:p>
            <a:pPr algn="ctr"/>
            <a:r>
              <a:rPr lang="en-IN" sz="5400" dirty="0">
                <a:latin typeface="Algerian" panose="04020705040A02060702" pitchFamily="82" charset="0"/>
              </a:rPr>
              <a:t>PROBLEM</a:t>
            </a:r>
          </a:p>
          <a:p>
            <a:pPr algn="ctr"/>
            <a:r>
              <a:rPr lang="en-IN" sz="5400" dirty="0">
                <a:latin typeface="Algerian" panose="04020705040A02060702" pitchFamily="82" charset="0"/>
              </a:rPr>
              <a:t>STATEMENT</a:t>
            </a:r>
          </a:p>
        </p:txBody>
      </p:sp>
      <p:sp>
        <p:nvSpPr>
          <p:cNvPr id="4" name="Rectangle 3">
            <a:extLst>
              <a:ext uri="{FF2B5EF4-FFF2-40B4-BE49-F238E27FC236}">
                <a16:creationId xmlns:a16="http://schemas.microsoft.com/office/drawing/2014/main" id="{C08BE595-594A-43E6-B55D-BABE9CDB9F06}"/>
              </a:ext>
            </a:extLst>
          </p:cNvPr>
          <p:cNvSpPr/>
          <p:nvPr/>
        </p:nvSpPr>
        <p:spPr>
          <a:xfrm>
            <a:off x="5514109" y="2690336"/>
            <a:ext cx="6096000" cy="3785652"/>
          </a:xfrm>
          <a:prstGeom prst="rect">
            <a:avLst/>
          </a:prstGeom>
        </p:spPr>
        <p:txBody>
          <a:bodyPr>
            <a:spAutoFit/>
          </a:bodyPr>
          <a:lstStyle/>
          <a:p>
            <a:pPr algn="ctr"/>
            <a:r>
              <a:rPr lang="en-IN" sz="4000" dirty="0">
                <a:latin typeface="Calibri" panose="020F0502020204030204" pitchFamily="34" charset="0"/>
                <a:cs typeface="Calibri" panose="020F0502020204030204" pitchFamily="34" charset="0"/>
              </a:rPr>
              <a:t>EA MEGATHON CHALLENGE</a:t>
            </a:r>
          </a:p>
          <a:p>
            <a:pPr algn="ctr"/>
            <a:endParaRPr lang="en-IN" sz="4000" dirty="0">
              <a:latin typeface="Calibri" panose="020F0502020204030204" pitchFamily="34" charset="0"/>
              <a:cs typeface="Calibri" panose="020F0502020204030204" pitchFamily="34" charset="0"/>
            </a:endParaRPr>
          </a:p>
          <a:p>
            <a:pPr algn="ctr"/>
            <a:r>
              <a:rPr lang="en-IN" sz="4000" dirty="0">
                <a:latin typeface="Calibri" panose="020F0502020204030204" pitchFamily="34" charset="0"/>
                <a:cs typeface="Calibri" panose="020F0502020204030204" pitchFamily="34" charset="0"/>
              </a:rPr>
              <a:t>THEME:</a:t>
            </a:r>
          </a:p>
          <a:p>
            <a:pPr algn="ctr"/>
            <a:r>
              <a:rPr lang="en-IN" sz="4000" dirty="0">
                <a:latin typeface="Calibri" panose="020F0502020204030204" pitchFamily="34" charset="0"/>
                <a:cs typeface="Calibri" panose="020F0502020204030204" pitchFamily="34" charset="0"/>
              </a:rPr>
              <a:t>IT’S INSIDE THE “SCHRODINGER’S BOX”</a:t>
            </a:r>
          </a:p>
          <a:p>
            <a:pPr algn="ctr"/>
            <a:endParaRPr lang="en-IN"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677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lum/>
            <a:extLst>
              <a:ext uri="{BEBA8EAE-BF5A-486C-A8C5-ECC9F3942E4B}">
                <a14:imgProps xmlns:a14="http://schemas.microsoft.com/office/drawing/2010/main">
                  <a14:imgLayer r:embed="rId3">
                    <a14:imgEffect>
                      <a14:colorTemperature colorTemp="5944"/>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8D82D-8830-4B4F-9087-F1DED7B2B4AE}"/>
              </a:ext>
            </a:extLst>
          </p:cNvPr>
          <p:cNvSpPr txBox="1"/>
          <p:nvPr/>
        </p:nvSpPr>
        <p:spPr>
          <a:xfrm>
            <a:off x="729673" y="1945556"/>
            <a:ext cx="10489947" cy="3785652"/>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He wants to fight them but realizes that he needs a lot of training.</a:t>
            </a:r>
          </a:p>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He finds a master and goes with him for training.</a:t>
            </a:r>
          </a:p>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Here he gets power based on tasks completed by him(basically fitness tasks).</a:t>
            </a:r>
          </a:p>
        </p:txBody>
      </p:sp>
      <p:sp>
        <p:nvSpPr>
          <p:cNvPr id="3" name="TextBox 2">
            <a:extLst>
              <a:ext uri="{FF2B5EF4-FFF2-40B4-BE49-F238E27FC236}">
                <a16:creationId xmlns:a16="http://schemas.microsoft.com/office/drawing/2014/main" id="{0AF13230-801A-458B-B4B0-616FFAEF1256}"/>
              </a:ext>
            </a:extLst>
          </p:cNvPr>
          <p:cNvSpPr txBox="1"/>
          <p:nvPr/>
        </p:nvSpPr>
        <p:spPr>
          <a:xfrm>
            <a:off x="4083325" y="228600"/>
            <a:ext cx="4025348" cy="923330"/>
          </a:xfrm>
          <a:prstGeom prst="rect">
            <a:avLst/>
          </a:prstGeom>
          <a:noFill/>
        </p:spPr>
        <p:txBody>
          <a:bodyPr wrap="square" rtlCol="0">
            <a:spAutoFit/>
          </a:bodyPr>
          <a:lstStyle/>
          <a:p>
            <a:pPr algn="ctr"/>
            <a:r>
              <a:rPr lang="en-IN" sz="5400" dirty="0">
                <a:solidFill>
                  <a:schemeClr val="bg1"/>
                </a:solidFill>
                <a:latin typeface="Algerian" panose="04020705040A02060702" pitchFamily="82" charset="0"/>
              </a:rPr>
              <a:t>CONT..</a:t>
            </a:r>
          </a:p>
        </p:txBody>
      </p:sp>
    </p:spTree>
    <p:extLst>
      <p:ext uri="{BB962C8B-B14F-4D97-AF65-F5344CB8AC3E}">
        <p14:creationId xmlns:p14="http://schemas.microsoft.com/office/powerpoint/2010/main" val="340410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lum/>
            <a:extLst>
              <a:ext uri="{BEBA8EAE-BF5A-486C-A8C5-ECC9F3942E4B}">
                <a14:imgProps xmlns:a14="http://schemas.microsoft.com/office/drawing/2010/main">
                  <a14:imgLayer r:embed="rId3">
                    <a14:imgEffect>
                      <a14:colorTemperature colorTemp="5944"/>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29049-9DB0-4CB8-B181-B9951EBEB0FB}"/>
              </a:ext>
            </a:extLst>
          </p:cNvPr>
          <p:cNvSpPr txBox="1"/>
          <p:nvPr/>
        </p:nvSpPr>
        <p:spPr>
          <a:xfrm>
            <a:off x="1131453" y="1431635"/>
            <a:ext cx="9929091" cy="4401205"/>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As he moves ahead in the game he realizes that the people who have kidnapped her girlfriend have some misconception and in the whole game he makes efforts to make them realize about their mistake.</a:t>
            </a:r>
          </a:p>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Thus he moves forward taking them down and thereby becoming more fit.</a:t>
            </a:r>
          </a:p>
        </p:txBody>
      </p:sp>
      <p:sp>
        <p:nvSpPr>
          <p:cNvPr id="4" name="TextBox 3">
            <a:extLst>
              <a:ext uri="{FF2B5EF4-FFF2-40B4-BE49-F238E27FC236}">
                <a16:creationId xmlns:a16="http://schemas.microsoft.com/office/drawing/2014/main" id="{0F76B33F-5BCB-433B-A81C-7666BBEF7E22}"/>
              </a:ext>
            </a:extLst>
          </p:cNvPr>
          <p:cNvSpPr txBox="1"/>
          <p:nvPr/>
        </p:nvSpPr>
        <p:spPr>
          <a:xfrm>
            <a:off x="4899890" y="110837"/>
            <a:ext cx="2392219" cy="923330"/>
          </a:xfrm>
          <a:prstGeom prst="rect">
            <a:avLst/>
          </a:prstGeom>
          <a:noFill/>
        </p:spPr>
        <p:txBody>
          <a:bodyPr wrap="square" rtlCol="0">
            <a:spAutoFit/>
          </a:bodyPr>
          <a:lstStyle/>
          <a:p>
            <a:pPr algn="ctr"/>
            <a:r>
              <a:rPr lang="en-IN" sz="5400" dirty="0">
                <a:solidFill>
                  <a:schemeClr val="bg1"/>
                </a:solidFill>
                <a:latin typeface="Algerian" panose="04020705040A02060702" pitchFamily="82" charset="0"/>
              </a:rPr>
              <a:t>CONT..</a:t>
            </a:r>
          </a:p>
        </p:txBody>
      </p:sp>
    </p:spTree>
    <p:extLst>
      <p:ext uri="{BB962C8B-B14F-4D97-AF65-F5344CB8AC3E}">
        <p14:creationId xmlns:p14="http://schemas.microsoft.com/office/powerpoint/2010/main" val="797616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lum/>
            <a:extLst>
              <a:ext uri="{BEBA8EAE-BF5A-486C-A8C5-ECC9F3942E4B}">
                <a14:imgProps xmlns:a14="http://schemas.microsoft.com/office/drawing/2010/main">
                  <a14:imgLayer r:embed="rId3">
                    <a14:imgEffect>
                      <a14:colorTemperature colorTemp="5944"/>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29049-9DB0-4CB8-B181-B9951EBEB0FB}"/>
              </a:ext>
            </a:extLst>
          </p:cNvPr>
          <p:cNvSpPr txBox="1"/>
          <p:nvPr/>
        </p:nvSpPr>
        <p:spPr>
          <a:xfrm>
            <a:off x="1131453" y="1431635"/>
            <a:ext cx="9929091" cy="4401205"/>
          </a:xfrm>
          <a:prstGeom prst="rect">
            <a:avLst/>
          </a:prstGeom>
          <a:noFill/>
        </p:spPr>
        <p:txBody>
          <a:bodyPr wrap="square" rtlCol="0">
            <a:spAutoFit/>
          </a:bodyPr>
          <a:lstStyle/>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Thus our game’s story is like a typical fight between two good persons(super heroes) which occurs due to misunderstanding between them.</a:t>
            </a:r>
          </a:p>
          <a:p>
            <a:pPr marL="571500" indent="-571500">
              <a:buFont typeface="Arial" panose="020B0604020202020204" pitchFamily="34" charset="0"/>
              <a:buChar char="•"/>
            </a:pPr>
            <a:r>
              <a:rPr lang="en-IN" sz="4000" dirty="0">
                <a:solidFill>
                  <a:schemeClr val="bg1"/>
                </a:solidFill>
                <a:latin typeface="Calibri" panose="020F0502020204030204" pitchFamily="34" charset="0"/>
                <a:cs typeface="Calibri" panose="020F0502020204030204" pitchFamily="34" charset="0"/>
              </a:rPr>
              <a:t>This theme engages the users(just like Captain America vs Iron Man ) and will be pretty good for users.</a:t>
            </a:r>
          </a:p>
        </p:txBody>
      </p:sp>
      <p:sp>
        <p:nvSpPr>
          <p:cNvPr id="4" name="TextBox 3">
            <a:extLst>
              <a:ext uri="{FF2B5EF4-FFF2-40B4-BE49-F238E27FC236}">
                <a16:creationId xmlns:a16="http://schemas.microsoft.com/office/drawing/2014/main" id="{0F76B33F-5BCB-433B-A81C-7666BBEF7E22}"/>
              </a:ext>
            </a:extLst>
          </p:cNvPr>
          <p:cNvSpPr txBox="1"/>
          <p:nvPr/>
        </p:nvSpPr>
        <p:spPr>
          <a:xfrm>
            <a:off x="4899890" y="110837"/>
            <a:ext cx="2392219" cy="923330"/>
          </a:xfrm>
          <a:prstGeom prst="rect">
            <a:avLst/>
          </a:prstGeom>
          <a:noFill/>
        </p:spPr>
        <p:txBody>
          <a:bodyPr wrap="square" rtlCol="0">
            <a:spAutoFit/>
          </a:bodyPr>
          <a:lstStyle/>
          <a:p>
            <a:pPr algn="ctr"/>
            <a:r>
              <a:rPr lang="en-IN" sz="5400" dirty="0">
                <a:solidFill>
                  <a:schemeClr val="bg1"/>
                </a:solidFill>
                <a:latin typeface="Algerian" panose="04020705040A02060702" pitchFamily="82" charset="0"/>
              </a:rPr>
              <a:t>CONT..</a:t>
            </a:r>
          </a:p>
        </p:txBody>
      </p:sp>
    </p:spTree>
    <p:extLst>
      <p:ext uri="{BB962C8B-B14F-4D97-AF65-F5344CB8AC3E}">
        <p14:creationId xmlns:p14="http://schemas.microsoft.com/office/powerpoint/2010/main" val="3087180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1000"/>
            <a:lum/>
            <a:extLst>
              <a:ext uri="{BEBA8EAE-BF5A-486C-A8C5-ECC9F3942E4B}">
                <a14:imgProps xmlns:a14="http://schemas.microsoft.com/office/drawing/2010/main">
                  <a14:imgLayer r:embed="rId3">
                    <a14:imgEffect>
                      <a14:colorTemperature colorTemp="5944"/>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B29049-9DB0-4CB8-B181-B9951EBEB0FB}"/>
              </a:ext>
            </a:extLst>
          </p:cNvPr>
          <p:cNvSpPr txBox="1"/>
          <p:nvPr/>
        </p:nvSpPr>
        <p:spPr>
          <a:xfrm>
            <a:off x="1131453" y="1431635"/>
            <a:ext cx="9929091" cy="5016758"/>
          </a:xfrm>
          <a:prstGeom prst="rect">
            <a:avLst/>
          </a:prstGeom>
          <a:noFill/>
        </p:spPr>
        <p:txBody>
          <a:bodyPr wrap="square" rtlCol="0">
            <a:spAutoFit/>
          </a:bodyPr>
          <a:lstStyle/>
          <a:p>
            <a:pPr algn="ctr"/>
            <a:r>
              <a:rPr lang="en-IN" sz="4000" dirty="0">
                <a:solidFill>
                  <a:schemeClr val="bg1"/>
                </a:solidFill>
                <a:latin typeface="Calibri" panose="020F0502020204030204" pitchFamily="34" charset="0"/>
                <a:cs typeface="Calibri" panose="020F0502020204030204" pitchFamily="34" charset="0"/>
              </a:rPr>
              <a:t>This is quite a good concept as the whole world loves to play console based games but are reluctant to try out any new exercise.</a:t>
            </a:r>
          </a:p>
          <a:p>
            <a:pPr algn="ctr"/>
            <a:r>
              <a:rPr lang="en-IN" sz="4000" dirty="0">
                <a:solidFill>
                  <a:schemeClr val="bg1"/>
                </a:solidFill>
                <a:latin typeface="Calibri" panose="020F0502020204030204" pitchFamily="34" charset="0"/>
                <a:cs typeface="Calibri" panose="020F0502020204030204" pitchFamily="34" charset="0"/>
              </a:rPr>
              <a:t>This concept will force them to work hard in order to progress in the game. Thus through this we try to improve youth health by creating a game which would require them to exercise.</a:t>
            </a:r>
          </a:p>
          <a:p>
            <a:pPr algn="ctr"/>
            <a:endParaRPr lang="en-IN" sz="4000" dirty="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F76B33F-5BCB-433B-A81C-7666BBEF7E22}"/>
              </a:ext>
            </a:extLst>
          </p:cNvPr>
          <p:cNvSpPr txBox="1"/>
          <p:nvPr/>
        </p:nvSpPr>
        <p:spPr>
          <a:xfrm>
            <a:off x="3696852" y="120074"/>
            <a:ext cx="4798292" cy="923330"/>
          </a:xfrm>
          <a:prstGeom prst="rect">
            <a:avLst/>
          </a:prstGeom>
          <a:noFill/>
        </p:spPr>
        <p:txBody>
          <a:bodyPr wrap="square" rtlCol="0">
            <a:spAutoFit/>
          </a:bodyPr>
          <a:lstStyle/>
          <a:p>
            <a:pPr algn="ctr"/>
            <a:r>
              <a:rPr lang="en-IN" sz="5400" dirty="0">
                <a:solidFill>
                  <a:schemeClr val="bg1"/>
                </a:solidFill>
                <a:latin typeface="Algerian" panose="04020705040A02060702" pitchFamily="82" charset="0"/>
              </a:rPr>
              <a:t>advantages</a:t>
            </a:r>
          </a:p>
        </p:txBody>
      </p:sp>
    </p:spTree>
    <p:extLst>
      <p:ext uri="{BB962C8B-B14F-4D97-AF65-F5344CB8AC3E}">
        <p14:creationId xmlns:p14="http://schemas.microsoft.com/office/powerpoint/2010/main" val="648256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315340-FB28-4C91-BFF8-B30549C92F47}"/>
              </a:ext>
            </a:extLst>
          </p:cNvPr>
          <p:cNvSpPr txBox="1"/>
          <p:nvPr/>
        </p:nvSpPr>
        <p:spPr>
          <a:xfrm>
            <a:off x="1482434" y="787989"/>
            <a:ext cx="9227127" cy="923330"/>
          </a:xfrm>
          <a:prstGeom prst="rect">
            <a:avLst/>
          </a:prstGeom>
          <a:noFill/>
        </p:spPr>
        <p:txBody>
          <a:bodyPr wrap="square" rtlCol="0">
            <a:spAutoFit/>
          </a:bodyPr>
          <a:lstStyle/>
          <a:p>
            <a:pPr algn="ctr"/>
            <a:r>
              <a:rPr lang="en-IN" sz="5400" dirty="0">
                <a:latin typeface="Algerian" panose="04020705040A02060702" pitchFamily="82" charset="0"/>
              </a:rPr>
              <a:t>CONCEPT OF LEVELS</a:t>
            </a:r>
          </a:p>
        </p:txBody>
      </p:sp>
      <p:sp>
        <p:nvSpPr>
          <p:cNvPr id="3" name="TextBox 2">
            <a:extLst>
              <a:ext uri="{FF2B5EF4-FFF2-40B4-BE49-F238E27FC236}">
                <a16:creationId xmlns:a16="http://schemas.microsoft.com/office/drawing/2014/main" id="{68DF84AD-C254-4A2A-9374-1F0DDB36C39F}"/>
              </a:ext>
            </a:extLst>
          </p:cNvPr>
          <p:cNvSpPr txBox="1"/>
          <p:nvPr/>
        </p:nvSpPr>
        <p:spPr>
          <a:xfrm>
            <a:off x="2092035" y="1976582"/>
            <a:ext cx="8007927" cy="3170099"/>
          </a:xfrm>
          <a:prstGeom prst="rect">
            <a:avLst/>
          </a:prstGeom>
          <a:noFill/>
        </p:spPr>
        <p:txBody>
          <a:bodyPr wrap="square" rtlCol="0">
            <a:spAutoFit/>
          </a:bodyPr>
          <a:lstStyle/>
          <a:p>
            <a:pPr algn="ctr"/>
            <a:r>
              <a:rPr lang="en-IN" sz="4000" dirty="0">
                <a:latin typeface="Calibri" panose="020F0502020204030204" pitchFamily="34" charset="0"/>
                <a:ea typeface="Cambria" panose="02040503050406030204" pitchFamily="18" charset="0"/>
                <a:cs typeface="Calibri" panose="020F0502020204030204" pitchFamily="34" charset="0"/>
              </a:rPr>
              <a:t>Levels are increased automatically as one does more and more exercises and thus can defeat more stronger opponent and advance forward to unlock more exciting challenges.</a:t>
            </a:r>
          </a:p>
        </p:txBody>
      </p:sp>
    </p:spTree>
    <p:extLst>
      <p:ext uri="{BB962C8B-B14F-4D97-AF65-F5344CB8AC3E}">
        <p14:creationId xmlns:p14="http://schemas.microsoft.com/office/powerpoint/2010/main" val="1494338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85BB0-D7BE-49A3-AB1B-217AA21A129D}"/>
              </a:ext>
            </a:extLst>
          </p:cNvPr>
          <p:cNvSpPr txBox="1"/>
          <p:nvPr/>
        </p:nvSpPr>
        <p:spPr>
          <a:xfrm>
            <a:off x="2674620" y="1358348"/>
            <a:ext cx="6842760" cy="3046988"/>
          </a:xfrm>
          <a:prstGeom prst="rect">
            <a:avLst/>
          </a:prstGeom>
          <a:noFill/>
        </p:spPr>
        <p:txBody>
          <a:bodyPr wrap="square" rtlCol="0">
            <a:spAutoFit/>
          </a:bodyPr>
          <a:lstStyle/>
          <a:p>
            <a:pPr algn="ctr"/>
            <a:r>
              <a:rPr lang="en-IN" sz="9600" dirty="0">
                <a:latin typeface="Algerian" panose="04020705040A02060702" pitchFamily="82" charset="0"/>
              </a:rPr>
              <a:t>FINAL OUTCOME</a:t>
            </a:r>
          </a:p>
        </p:txBody>
      </p:sp>
    </p:spTree>
    <p:extLst>
      <p:ext uri="{BB962C8B-B14F-4D97-AF65-F5344CB8AC3E}">
        <p14:creationId xmlns:p14="http://schemas.microsoft.com/office/powerpoint/2010/main" val="2404606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1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9EC25F-3E14-49BF-A8E8-4C4A8527ABC1}"/>
              </a:ext>
            </a:extLst>
          </p:cNvPr>
          <p:cNvSpPr txBox="1"/>
          <p:nvPr/>
        </p:nvSpPr>
        <p:spPr>
          <a:xfrm>
            <a:off x="253999" y="514221"/>
            <a:ext cx="3930073" cy="5632311"/>
          </a:xfrm>
          <a:prstGeom prst="rect">
            <a:avLst/>
          </a:prstGeom>
          <a:noFill/>
        </p:spPr>
        <p:txBody>
          <a:bodyPr wrap="square" rtlCol="0">
            <a:spAutoFit/>
          </a:bodyPr>
          <a:lstStyle/>
          <a:p>
            <a:pPr algn="ctr"/>
            <a:r>
              <a:rPr lang="en-IN" sz="4000" dirty="0">
                <a:latin typeface="Calibri" panose="020F0502020204030204" pitchFamily="34" charset="0"/>
                <a:cs typeface="Calibri" panose="020F0502020204030204" pitchFamily="34" charset="0"/>
              </a:rPr>
              <a:t>Final outcome as visualised by us is a game which would engage users in it’s gameplay and side by side force them to improve their health.</a:t>
            </a:r>
          </a:p>
        </p:txBody>
      </p:sp>
      <p:sp>
        <p:nvSpPr>
          <p:cNvPr id="3" name="TextBox 2">
            <a:extLst>
              <a:ext uri="{FF2B5EF4-FFF2-40B4-BE49-F238E27FC236}">
                <a16:creationId xmlns:a16="http://schemas.microsoft.com/office/drawing/2014/main" id="{43809323-8843-4FA4-ADE6-2E2F446AC12D}"/>
              </a:ext>
            </a:extLst>
          </p:cNvPr>
          <p:cNvSpPr txBox="1"/>
          <p:nvPr/>
        </p:nvSpPr>
        <p:spPr>
          <a:xfrm>
            <a:off x="7462982" y="514221"/>
            <a:ext cx="4327235" cy="6247864"/>
          </a:xfrm>
          <a:prstGeom prst="rect">
            <a:avLst/>
          </a:prstGeom>
          <a:noFill/>
        </p:spPr>
        <p:txBody>
          <a:bodyPr wrap="square" rtlCol="0">
            <a:spAutoFit/>
          </a:bodyPr>
          <a:lstStyle/>
          <a:p>
            <a:pPr algn="ctr"/>
            <a:r>
              <a:rPr lang="en-IN" sz="4000" dirty="0">
                <a:latin typeface="Calibri" panose="020F0502020204030204" pitchFamily="34" charset="0"/>
                <a:cs typeface="Calibri" panose="020F0502020204030204" pitchFamily="34" charset="0"/>
              </a:rPr>
              <a:t>We try to integrate the motion data captured by the cameras into the game in real time which would show corresponding effect in the game and help the gamer to power up.</a:t>
            </a:r>
          </a:p>
        </p:txBody>
      </p:sp>
    </p:spTree>
    <p:extLst>
      <p:ext uri="{BB962C8B-B14F-4D97-AF65-F5344CB8AC3E}">
        <p14:creationId xmlns:p14="http://schemas.microsoft.com/office/powerpoint/2010/main" val="253739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BBA0A2-C8A1-4A8F-982A-F4BE191F90B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2278"/>
                    </a14:imgEffect>
                    <a14:imgEffect>
                      <a14:saturation sat="97000"/>
                    </a14:imgEffect>
                  </a14:imgLayer>
                </a14:imgProps>
              </a:ext>
            </a:extLst>
          </a:blip>
          <a:stretch>
            <a:fillRect/>
          </a:stretch>
        </p:blipFill>
        <p:spPr>
          <a:xfrm>
            <a:off x="0" y="0"/>
            <a:ext cx="6234545" cy="6867275"/>
          </a:xfrm>
          <a:prstGeom prst="rect">
            <a:avLst/>
          </a:prstGeom>
        </p:spPr>
      </p:pic>
      <p:sp>
        <p:nvSpPr>
          <p:cNvPr id="5" name="TextBox 4">
            <a:extLst>
              <a:ext uri="{FF2B5EF4-FFF2-40B4-BE49-F238E27FC236}">
                <a16:creationId xmlns:a16="http://schemas.microsoft.com/office/drawing/2014/main" id="{C5DAD97A-6EC5-4ABC-893B-858C5094C4DD}"/>
              </a:ext>
            </a:extLst>
          </p:cNvPr>
          <p:cNvSpPr txBox="1"/>
          <p:nvPr/>
        </p:nvSpPr>
        <p:spPr>
          <a:xfrm>
            <a:off x="6271490" y="1905506"/>
            <a:ext cx="5920510" cy="3046988"/>
          </a:xfrm>
          <a:prstGeom prst="rect">
            <a:avLst/>
          </a:prstGeom>
          <a:noFill/>
        </p:spPr>
        <p:txBody>
          <a:bodyPr wrap="square" rtlCol="0">
            <a:spAutoFit/>
          </a:bodyPr>
          <a:lstStyle/>
          <a:p>
            <a:pPr algn="ctr"/>
            <a:r>
              <a:rPr lang="en-IN" sz="9600" dirty="0">
                <a:latin typeface="Algerian" panose="04020705040A02060702" pitchFamily="82" charset="0"/>
              </a:rPr>
              <a:t>CODE</a:t>
            </a:r>
          </a:p>
          <a:p>
            <a:pPr algn="ctr"/>
            <a:r>
              <a:rPr lang="en-IN" sz="9600" dirty="0">
                <a:latin typeface="Algerian" panose="04020705040A02060702" pitchFamily="82" charset="0"/>
              </a:rPr>
              <a:t>SNIPPETS</a:t>
            </a:r>
          </a:p>
        </p:txBody>
      </p:sp>
    </p:spTree>
    <p:extLst>
      <p:ext uri="{BB962C8B-B14F-4D97-AF65-F5344CB8AC3E}">
        <p14:creationId xmlns:p14="http://schemas.microsoft.com/office/powerpoint/2010/main" val="1578084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33818-E8A5-42F2-9741-F99F54FCC9F2}"/>
              </a:ext>
            </a:extLst>
          </p:cNvPr>
          <p:cNvSpPr txBox="1"/>
          <p:nvPr/>
        </p:nvSpPr>
        <p:spPr>
          <a:xfrm>
            <a:off x="1754909" y="223108"/>
            <a:ext cx="9615054" cy="1754326"/>
          </a:xfrm>
          <a:prstGeom prst="rect">
            <a:avLst/>
          </a:prstGeom>
          <a:noFill/>
        </p:spPr>
        <p:txBody>
          <a:bodyPr wrap="square" rtlCol="0">
            <a:spAutoFit/>
          </a:bodyPr>
          <a:lstStyle/>
          <a:p>
            <a:pPr algn="ctr"/>
            <a:r>
              <a:rPr lang="en-IN" sz="5400" dirty="0">
                <a:latin typeface="Algerian" panose="04020705040A02060702" pitchFamily="82" charset="0"/>
              </a:rPr>
              <a:t>OPENCV AND PYTHON FOR MOTION DETECTION</a:t>
            </a:r>
          </a:p>
        </p:txBody>
      </p:sp>
      <p:sp>
        <p:nvSpPr>
          <p:cNvPr id="3" name="TextBox 2">
            <a:extLst>
              <a:ext uri="{FF2B5EF4-FFF2-40B4-BE49-F238E27FC236}">
                <a16:creationId xmlns:a16="http://schemas.microsoft.com/office/drawing/2014/main" id="{E32B8AC0-B0AB-46CF-AEDB-71904CF0EFC0}"/>
              </a:ext>
            </a:extLst>
          </p:cNvPr>
          <p:cNvSpPr txBox="1"/>
          <p:nvPr/>
        </p:nvSpPr>
        <p:spPr>
          <a:xfrm>
            <a:off x="3042440" y="2345498"/>
            <a:ext cx="7039992" cy="3785652"/>
          </a:xfrm>
          <a:prstGeom prst="rect">
            <a:avLst/>
          </a:prstGeom>
          <a:noFill/>
        </p:spPr>
        <p:txBody>
          <a:bodyPr wrap="square" rtlCol="0">
            <a:spAutoFit/>
          </a:bodyPr>
          <a:lstStyle/>
          <a:p>
            <a:pPr algn="ctr"/>
            <a:r>
              <a:rPr lang="en-IN" sz="4000" dirty="0">
                <a:latin typeface="Calibri" panose="020F0502020204030204" pitchFamily="34" charset="0"/>
                <a:cs typeface="Calibri" panose="020F0502020204030204" pitchFamily="34" charset="0"/>
              </a:rPr>
              <a:t>Since some of us were already working on projects related to OpenCV, motion detection was relatively easy for us to implement than the unity based game.</a:t>
            </a:r>
          </a:p>
        </p:txBody>
      </p:sp>
    </p:spTree>
    <p:extLst>
      <p:ext uri="{BB962C8B-B14F-4D97-AF65-F5344CB8AC3E}">
        <p14:creationId xmlns:p14="http://schemas.microsoft.com/office/powerpoint/2010/main" val="1981652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391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D8E8ED-9B02-4188-BADB-12A63BC4F3DE}"/>
              </a:ext>
            </a:extLst>
          </p:cNvPr>
          <p:cNvSpPr txBox="1"/>
          <p:nvPr/>
        </p:nvSpPr>
        <p:spPr>
          <a:xfrm>
            <a:off x="729672" y="151817"/>
            <a:ext cx="10732655" cy="1754326"/>
          </a:xfrm>
          <a:prstGeom prst="rect">
            <a:avLst/>
          </a:prstGeom>
          <a:noFill/>
        </p:spPr>
        <p:txBody>
          <a:bodyPr wrap="square" rtlCol="0">
            <a:spAutoFit/>
          </a:bodyPr>
          <a:lstStyle/>
          <a:p>
            <a:pPr algn="ctr"/>
            <a:r>
              <a:rPr lang="en-IN" sz="5400" dirty="0">
                <a:latin typeface="Algerian" panose="04020705040A02060702" pitchFamily="82" charset="0"/>
              </a:rPr>
              <a:t>IMPLEMENTATIONS IN GIVEN TIME CONSTRAINT</a:t>
            </a:r>
          </a:p>
        </p:txBody>
      </p:sp>
      <p:sp>
        <p:nvSpPr>
          <p:cNvPr id="3" name="TextBox 2">
            <a:extLst>
              <a:ext uri="{FF2B5EF4-FFF2-40B4-BE49-F238E27FC236}">
                <a16:creationId xmlns:a16="http://schemas.microsoft.com/office/drawing/2014/main" id="{6DE59DA2-C7F5-49EE-BA82-6005AC480A67}"/>
              </a:ext>
            </a:extLst>
          </p:cNvPr>
          <p:cNvSpPr txBox="1"/>
          <p:nvPr/>
        </p:nvSpPr>
        <p:spPr>
          <a:xfrm>
            <a:off x="2244435" y="2049501"/>
            <a:ext cx="7703127" cy="2554545"/>
          </a:xfrm>
          <a:prstGeom prst="rect">
            <a:avLst/>
          </a:prstGeom>
          <a:noFill/>
        </p:spPr>
        <p:txBody>
          <a:bodyPr wrap="square" rtlCol="0">
            <a:spAutoFit/>
          </a:bodyPr>
          <a:lstStyle/>
          <a:p>
            <a:pPr algn="ctr"/>
            <a:r>
              <a:rPr lang="en-IN" sz="3200" dirty="0">
                <a:latin typeface="Calibri" panose="020F0502020204030204" pitchFamily="34" charset="0"/>
                <a:cs typeface="Calibri" panose="020F0502020204030204" pitchFamily="34" charset="0"/>
              </a:rPr>
              <a:t>Since 24 hour time is very less to implement a full functioning game using a gaming engine like unity or real engine we have focussed more on presenting our idea with only basic implementation </a:t>
            </a:r>
          </a:p>
        </p:txBody>
      </p:sp>
      <p:sp>
        <p:nvSpPr>
          <p:cNvPr id="4" name="TextBox 3">
            <a:extLst>
              <a:ext uri="{FF2B5EF4-FFF2-40B4-BE49-F238E27FC236}">
                <a16:creationId xmlns:a16="http://schemas.microsoft.com/office/drawing/2014/main" id="{2ED55813-4D64-4CE2-B265-3A98F4B12BC3}"/>
              </a:ext>
            </a:extLst>
          </p:cNvPr>
          <p:cNvSpPr txBox="1"/>
          <p:nvPr/>
        </p:nvSpPr>
        <p:spPr>
          <a:xfrm>
            <a:off x="2138218" y="4747404"/>
            <a:ext cx="7915564" cy="1569660"/>
          </a:xfrm>
          <a:prstGeom prst="rect">
            <a:avLst/>
          </a:prstGeom>
          <a:noFill/>
        </p:spPr>
        <p:txBody>
          <a:bodyPr wrap="square" rtlCol="0">
            <a:spAutoFit/>
          </a:bodyPr>
          <a:lstStyle/>
          <a:p>
            <a:pPr algn="ctr"/>
            <a:r>
              <a:rPr lang="en-IN" sz="3200" dirty="0">
                <a:latin typeface="Calibri" panose="020F0502020204030204" pitchFamily="34" charset="0"/>
                <a:cs typeface="Calibri" panose="020F0502020204030204" pitchFamily="34" charset="0"/>
              </a:rPr>
              <a:t>Beside we have a very little knowledge of these game engines and everything has been done from scratch in the last 24 hour period. </a:t>
            </a:r>
          </a:p>
        </p:txBody>
      </p:sp>
    </p:spTree>
    <p:extLst>
      <p:ext uri="{BB962C8B-B14F-4D97-AF65-F5344CB8AC3E}">
        <p14:creationId xmlns:p14="http://schemas.microsoft.com/office/powerpoint/2010/main" val="1985201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D8B00-144C-4827-B79B-FF4B159BBDD0}"/>
              </a:ext>
            </a:extLst>
          </p:cNvPr>
          <p:cNvSpPr txBox="1"/>
          <p:nvPr/>
        </p:nvSpPr>
        <p:spPr>
          <a:xfrm>
            <a:off x="1930402" y="612844"/>
            <a:ext cx="9513454" cy="5632311"/>
          </a:xfrm>
          <a:prstGeom prst="rect">
            <a:avLst/>
          </a:prstGeom>
          <a:noFill/>
        </p:spPr>
        <p:txBody>
          <a:bodyPr wrap="square" rtlCol="0">
            <a:spAutoFit/>
          </a:bodyPr>
          <a:lstStyle/>
          <a:p>
            <a:pPr algn="ctr"/>
            <a:r>
              <a:rPr lang="en-IN" sz="4000" dirty="0">
                <a:latin typeface="Calibri" panose="020F0502020204030204" pitchFamily="34" charset="0"/>
                <a:cs typeface="Calibri" panose="020F0502020204030204" pitchFamily="34" charset="0"/>
              </a:rPr>
              <a:t>This script basically uses web cam to capture set of three images and checks if there is any motion by calculating difference in number of white pixels of the three images and if any difference is found saves the image and thus detects motion.</a:t>
            </a:r>
          </a:p>
          <a:p>
            <a:pPr algn="ctr"/>
            <a:r>
              <a:rPr lang="en-IN" sz="4000" dirty="0">
                <a:latin typeface="Calibri" panose="020F0502020204030204" pitchFamily="34" charset="0"/>
                <a:cs typeface="Calibri" panose="020F0502020204030204" pitchFamily="34" charset="0"/>
              </a:rPr>
              <a:t>Amount of motion to be detected can be decided by setting time and difference parameters.</a:t>
            </a:r>
          </a:p>
        </p:txBody>
      </p:sp>
    </p:spTree>
    <p:extLst>
      <p:ext uri="{BB962C8B-B14F-4D97-AF65-F5344CB8AC3E}">
        <p14:creationId xmlns:p14="http://schemas.microsoft.com/office/powerpoint/2010/main" val="348168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633818-E8A5-42F2-9741-F99F54FCC9F2}"/>
              </a:ext>
            </a:extLst>
          </p:cNvPr>
          <p:cNvSpPr txBox="1"/>
          <p:nvPr/>
        </p:nvSpPr>
        <p:spPr>
          <a:xfrm>
            <a:off x="1754909" y="258619"/>
            <a:ext cx="9615054" cy="1754326"/>
          </a:xfrm>
          <a:prstGeom prst="rect">
            <a:avLst/>
          </a:prstGeom>
          <a:noFill/>
        </p:spPr>
        <p:txBody>
          <a:bodyPr wrap="square" rtlCol="0">
            <a:spAutoFit/>
          </a:bodyPr>
          <a:lstStyle/>
          <a:p>
            <a:pPr algn="ctr"/>
            <a:r>
              <a:rPr lang="en-IN" sz="5400" dirty="0">
                <a:latin typeface="Algerian" panose="04020705040A02060702" pitchFamily="82" charset="0"/>
              </a:rPr>
              <a:t>UNITY 3D AND C# FOR BUILDING GAME</a:t>
            </a:r>
          </a:p>
        </p:txBody>
      </p:sp>
      <p:sp>
        <p:nvSpPr>
          <p:cNvPr id="3" name="TextBox 2">
            <a:extLst>
              <a:ext uri="{FF2B5EF4-FFF2-40B4-BE49-F238E27FC236}">
                <a16:creationId xmlns:a16="http://schemas.microsoft.com/office/drawing/2014/main" id="{6184D42B-85AE-4A9D-959C-66C601FBE598}"/>
              </a:ext>
            </a:extLst>
          </p:cNvPr>
          <p:cNvSpPr txBox="1"/>
          <p:nvPr/>
        </p:nvSpPr>
        <p:spPr>
          <a:xfrm>
            <a:off x="3551381" y="2299855"/>
            <a:ext cx="6022110" cy="3785652"/>
          </a:xfrm>
          <a:prstGeom prst="rect">
            <a:avLst/>
          </a:prstGeom>
          <a:noFill/>
        </p:spPr>
        <p:txBody>
          <a:bodyPr wrap="square" rtlCol="0">
            <a:spAutoFit/>
          </a:bodyPr>
          <a:lstStyle/>
          <a:p>
            <a:pPr algn="ctr"/>
            <a:r>
              <a:rPr lang="en-IN" sz="4000" dirty="0">
                <a:latin typeface="Calibri" panose="020F0502020204030204" pitchFamily="34" charset="0"/>
                <a:cs typeface="Calibri" panose="020F0502020204030204" pitchFamily="34" charset="0"/>
              </a:rPr>
              <a:t>Since we are new to both unity and c# we have worked on boilerplate templates to implement the gameplay. </a:t>
            </a:r>
          </a:p>
          <a:p>
            <a:pPr algn="ctr"/>
            <a:endParaRPr lang="en-IN" sz="4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3138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21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680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711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779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203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821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457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58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31000"/>
            <a:lum/>
          </a:blip>
          <a:srcRect/>
          <a:stretch>
            <a:fillRect t="-3000" b="-3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65F12-35F8-4429-80BD-6A2030C8A456}"/>
              </a:ext>
            </a:extLst>
          </p:cNvPr>
          <p:cNvSpPr txBox="1"/>
          <p:nvPr/>
        </p:nvSpPr>
        <p:spPr>
          <a:xfrm>
            <a:off x="3243261" y="267114"/>
            <a:ext cx="5705475" cy="923330"/>
          </a:xfrm>
          <a:prstGeom prst="rect">
            <a:avLst/>
          </a:prstGeom>
          <a:noFill/>
        </p:spPr>
        <p:txBody>
          <a:bodyPr wrap="square" rtlCol="0">
            <a:spAutoFit/>
          </a:bodyPr>
          <a:lstStyle/>
          <a:p>
            <a:pPr algn="ctr"/>
            <a:r>
              <a:rPr lang="en-IN" sz="5400" dirty="0">
                <a:latin typeface="Algerian" panose="04020705040A02060702" pitchFamily="82" charset="0"/>
              </a:rPr>
              <a:t>OUR IDEA</a:t>
            </a:r>
          </a:p>
        </p:txBody>
      </p:sp>
      <p:sp>
        <p:nvSpPr>
          <p:cNvPr id="3" name="TextBox 2">
            <a:extLst>
              <a:ext uri="{FF2B5EF4-FFF2-40B4-BE49-F238E27FC236}">
                <a16:creationId xmlns:a16="http://schemas.microsoft.com/office/drawing/2014/main" id="{C52589F7-75D8-4F41-96AC-F97762C9E50D}"/>
              </a:ext>
            </a:extLst>
          </p:cNvPr>
          <p:cNvSpPr txBox="1"/>
          <p:nvPr/>
        </p:nvSpPr>
        <p:spPr>
          <a:xfrm>
            <a:off x="3364496" y="1843950"/>
            <a:ext cx="5463003" cy="3170099"/>
          </a:xfrm>
          <a:prstGeom prst="rect">
            <a:avLst/>
          </a:prstGeom>
          <a:noFill/>
        </p:spPr>
        <p:txBody>
          <a:bodyPr wrap="square" rtlCol="0">
            <a:spAutoFit/>
          </a:bodyPr>
          <a:lstStyle/>
          <a:p>
            <a:pPr algn="ctr"/>
            <a:r>
              <a:rPr lang="en-IN" sz="4000" b="1" dirty="0">
                <a:latin typeface="Calibri" panose="020F0502020204030204" pitchFamily="34" charset="0"/>
                <a:cs typeface="Calibri" panose="020F0502020204030204" pitchFamily="34" charset="0"/>
              </a:rPr>
              <a:t>Our main idea is to integrate the concept of gaming with the current buzzword </a:t>
            </a:r>
          </a:p>
          <a:p>
            <a:pPr algn="ctr"/>
            <a:r>
              <a:rPr lang="en-IN" sz="4000" b="1" dirty="0">
                <a:latin typeface="Calibri" panose="020F0502020204030204" pitchFamily="34" charset="0"/>
                <a:cs typeface="Calibri" panose="020F0502020204030204" pitchFamily="34" charset="0"/>
              </a:rPr>
              <a:t>`FITNESS`</a:t>
            </a:r>
          </a:p>
        </p:txBody>
      </p:sp>
    </p:spTree>
    <p:extLst>
      <p:ext uri="{BB962C8B-B14F-4D97-AF65-F5344CB8AC3E}">
        <p14:creationId xmlns:p14="http://schemas.microsoft.com/office/powerpoint/2010/main" val="2992730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DCAAAE-A9D3-4030-891D-49358D0346F6}"/>
              </a:ext>
            </a:extLst>
          </p:cNvPr>
          <p:cNvSpPr txBox="1"/>
          <p:nvPr/>
        </p:nvSpPr>
        <p:spPr>
          <a:xfrm>
            <a:off x="5865094" y="1728211"/>
            <a:ext cx="3962400" cy="3046988"/>
          </a:xfrm>
          <a:prstGeom prst="rect">
            <a:avLst/>
          </a:prstGeom>
          <a:noFill/>
        </p:spPr>
        <p:txBody>
          <a:bodyPr wrap="square" rtlCol="0">
            <a:spAutoFit/>
          </a:bodyPr>
          <a:lstStyle/>
          <a:p>
            <a:pPr algn="ctr"/>
            <a:r>
              <a:rPr lang="en-IN" sz="9600" dirty="0">
                <a:latin typeface="Algerian" panose="04020705040A02060702" pitchFamily="82" charset="0"/>
              </a:rPr>
              <a:t>THE </a:t>
            </a:r>
          </a:p>
          <a:p>
            <a:pPr algn="ctr"/>
            <a:r>
              <a:rPr lang="en-IN" sz="9600" dirty="0">
                <a:latin typeface="Algerian" panose="04020705040A02060702" pitchFamily="82" charset="0"/>
              </a:rPr>
              <a:t>END</a:t>
            </a:r>
          </a:p>
        </p:txBody>
      </p:sp>
      <p:pic>
        <p:nvPicPr>
          <p:cNvPr id="4" name="Picture 3">
            <a:extLst>
              <a:ext uri="{FF2B5EF4-FFF2-40B4-BE49-F238E27FC236}">
                <a16:creationId xmlns:a16="http://schemas.microsoft.com/office/drawing/2014/main" id="{C7AA8537-6025-4A5D-9FA0-5175E67C5B36}"/>
              </a:ext>
            </a:extLst>
          </p:cNvPr>
          <p:cNvPicPr>
            <a:picLocks noChangeAspect="1"/>
          </p:cNvPicPr>
          <p:nvPr/>
        </p:nvPicPr>
        <p:blipFill>
          <a:blip r:embed="rId2"/>
          <a:stretch>
            <a:fillRect/>
          </a:stretch>
        </p:blipFill>
        <p:spPr>
          <a:xfrm>
            <a:off x="788987" y="1459775"/>
            <a:ext cx="3951259" cy="3315424"/>
          </a:xfrm>
          <a:prstGeom prst="rect">
            <a:avLst/>
          </a:prstGeom>
        </p:spPr>
      </p:pic>
    </p:spTree>
    <p:extLst>
      <p:ext uri="{BB962C8B-B14F-4D97-AF65-F5344CB8AC3E}">
        <p14:creationId xmlns:p14="http://schemas.microsoft.com/office/powerpoint/2010/main" val="1042643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5FD4F3-503D-4423-90A9-3510C18605D0}"/>
              </a:ext>
            </a:extLst>
          </p:cNvPr>
          <p:cNvSpPr txBox="1"/>
          <p:nvPr/>
        </p:nvSpPr>
        <p:spPr>
          <a:xfrm>
            <a:off x="5643418" y="4590473"/>
            <a:ext cx="6363853" cy="2062103"/>
          </a:xfrm>
          <a:prstGeom prst="rect">
            <a:avLst/>
          </a:prstGeom>
          <a:noFill/>
        </p:spPr>
        <p:txBody>
          <a:bodyPr wrap="square" rtlCol="0">
            <a:spAutoFit/>
          </a:bodyPr>
          <a:lstStyle/>
          <a:p>
            <a:pPr marL="285750" indent="-285750">
              <a:buFont typeface="Wingdings" panose="05000000000000000000" pitchFamily="2" charset="2"/>
              <a:buChar char="Ø"/>
            </a:pPr>
            <a:r>
              <a:rPr lang="en-IN" sz="3200" dirty="0">
                <a:latin typeface="Calibri" panose="020F0502020204030204" pitchFamily="34" charset="0"/>
                <a:cs typeface="Calibri" panose="020F0502020204030204" pitchFamily="34" charset="0"/>
              </a:rPr>
              <a:t>MEGATHON ORGANIZERS</a:t>
            </a:r>
          </a:p>
          <a:p>
            <a:pPr marL="285750" indent="-285750">
              <a:buFont typeface="Wingdings" panose="05000000000000000000" pitchFamily="2" charset="2"/>
              <a:buChar char="Ø"/>
            </a:pPr>
            <a:r>
              <a:rPr lang="en-IN" sz="3200" dirty="0">
                <a:latin typeface="Calibri" panose="020F0502020204030204" pitchFamily="34" charset="0"/>
                <a:cs typeface="Calibri" panose="020F0502020204030204" pitchFamily="34" charset="0"/>
              </a:rPr>
              <a:t>EA SPORTS MENTORS</a:t>
            </a:r>
          </a:p>
          <a:p>
            <a:pPr marL="285750" indent="-285750">
              <a:buFont typeface="Wingdings" panose="05000000000000000000" pitchFamily="2" charset="2"/>
              <a:buChar char="Ø"/>
            </a:pPr>
            <a:r>
              <a:rPr lang="en-IN" sz="3200" dirty="0">
                <a:latin typeface="Calibri" panose="020F0502020204030204" pitchFamily="34" charset="0"/>
                <a:cs typeface="Calibri" panose="020F0502020204030204" pitchFamily="34" charset="0"/>
              </a:rPr>
              <a:t>IIIT-H TEACHERS</a:t>
            </a:r>
          </a:p>
          <a:p>
            <a:pPr marL="285750" indent="-285750">
              <a:buFont typeface="Wingdings" panose="05000000000000000000" pitchFamily="2" charset="2"/>
              <a:buChar char="Ø"/>
            </a:pPr>
            <a:r>
              <a:rPr lang="en-IN" sz="3200" dirty="0">
                <a:latin typeface="Calibri" panose="020F0502020204030204" pitchFamily="34" charset="0"/>
                <a:cs typeface="Calibri" panose="020F0502020204030204" pitchFamily="34" charset="0"/>
              </a:rPr>
              <a:t>ALL OTHER ORGANISING PEOPLE</a:t>
            </a:r>
          </a:p>
        </p:txBody>
      </p:sp>
    </p:spTree>
    <p:extLst>
      <p:ext uri="{BB962C8B-B14F-4D97-AF65-F5344CB8AC3E}">
        <p14:creationId xmlns:p14="http://schemas.microsoft.com/office/powerpoint/2010/main" val="57716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3C25A8-7985-497D-88A7-7E4F0A82F264}"/>
              </a:ext>
            </a:extLst>
          </p:cNvPr>
          <p:cNvSpPr txBox="1"/>
          <p:nvPr/>
        </p:nvSpPr>
        <p:spPr>
          <a:xfrm>
            <a:off x="2571750" y="166330"/>
            <a:ext cx="7048500" cy="923330"/>
          </a:xfrm>
          <a:prstGeom prst="rect">
            <a:avLst/>
          </a:prstGeom>
          <a:noFill/>
        </p:spPr>
        <p:txBody>
          <a:bodyPr wrap="square" rtlCol="0">
            <a:spAutoFit/>
          </a:bodyPr>
          <a:lstStyle/>
          <a:p>
            <a:r>
              <a:rPr lang="en-IN" sz="5400" dirty="0">
                <a:latin typeface="Algerian" panose="04020705040A02060702" pitchFamily="82" charset="0"/>
              </a:rPr>
              <a:t>FITNESS AND GAMING</a:t>
            </a:r>
          </a:p>
        </p:txBody>
      </p:sp>
      <p:sp>
        <p:nvSpPr>
          <p:cNvPr id="3" name="TextBox 2">
            <a:extLst>
              <a:ext uri="{FF2B5EF4-FFF2-40B4-BE49-F238E27FC236}">
                <a16:creationId xmlns:a16="http://schemas.microsoft.com/office/drawing/2014/main" id="{60E001C6-4402-45EE-869C-6677170AB46F}"/>
              </a:ext>
            </a:extLst>
          </p:cNvPr>
          <p:cNvSpPr txBox="1"/>
          <p:nvPr/>
        </p:nvSpPr>
        <p:spPr>
          <a:xfrm>
            <a:off x="601317" y="1228397"/>
            <a:ext cx="8763001" cy="4401205"/>
          </a:xfrm>
          <a:prstGeom prst="rect">
            <a:avLst/>
          </a:prstGeom>
          <a:noFill/>
        </p:spPr>
        <p:txBody>
          <a:bodyPr wrap="square" rtlCol="0">
            <a:spAutoFit/>
          </a:bodyPr>
          <a:lstStyle/>
          <a:p>
            <a:pPr marL="285750" indent="-285750">
              <a:buFont typeface="Arial" panose="020B0604020202020204" pitchFamily="34" charset="0"/>
              <a:buChar char="•"/>
            </a:pPr>
            <a:r>
              <a:rPr lang="en-IN" sz="2800" dirty="0">
                <a:latin typeface="Calibri" panose="020F0502020204030204" pitchFamily="34" charset="0"/>
                <a:ea typeface="Cambria" panose="02040503050406030204" pitchFamily="18" charset="0"/>
                <a:cs typeface="Calibri" panose="020F0502020204030204" pitchFamily="34" charset="0"/>
              </a:rPr>
              <a:t>Fitness as of such doesn’t need any explanation and has become most important aspect of one’s life.</a:t>
            </a:r>
          </a:p>
          <a:p>
            <a:pPr marL="285750" indent="-285750">
              <a:buFont typeface="Arial" panose="020B0604020202020204" pitchFamily="34" charset="0"/>
              <a:buChar char="•"/>
            </a:pPr>
            <a:r>
              <a:rPr lang="en-IN" sz="2800" dirty="0">
                <a:latin typeface="Calibri" panose="020F0502020204030204" pitchFamily="34" charset="0"/>
                <a:ea typeface="Cambria" panose="02040503050406030204" pitchFamily="18" charset="0"/>
                <a:cs typeface="Calibri" panose="020F0502020204030204" pitchFamily="34" charset="0"/>
              </a:rPr>
              <a:t>Gaming is the go-to stress buster accessible to anyone anywhere.</a:t>
            </a:r>
          </a:p>
          <a:p>
            <a:pPr marL="285750" indent="-285750">
              <a:buFont typeface="Arial" panose="020B0604020202020204" pitchFamily="34" charset="0"/>
              <a:buChar char="•"/>
            </a:pPr>
            <a:r>
              <a:rPr lang="en-IN" sz="2800" dirty="0">
                <a:latin typeface="Calibri" panose="020F0502020204030204" pitchFamily="34" charset="0"/>
                <a:ea typeface="Cambria" panose="02040503050406030204" pitchFamily="18" charset="0"/>
                <a:cs typeface="Calibri" panose="020F0502020204030204" pitchFamily="34" charset="0"/>
              </a:rPr>
              <a:t>Presently there exist many fitness apps and games, but a combination of both is not there right now.</a:t>
            </a:r>
          </a:p>
          <a:p>
            <a:pPr marL="285750" indent="-285750">
              <a:buFont typeface="Arial" panose="020B0604020202020204" pitchFamily="34" charset="0"/>
              <a:buChar char="•"/>
            </a:pPr>
            <a:r>
              <a:rPr lang="en-IN" sz="2800" dirty="0">
                <a:latin typeface="Calibri" panose="020F0502020204030204" pitchFamily="34" charset="0"/>
                <a:ea typeface="Cambria" panose="02040503050406030204" pitchFamily="18" charset="0"/>
                <a:cs typeface="Calibri" panose="020F0502020204030204" pitchFamily="34" charset="0"/>
              </a:rPr>
              <a:t>Promoting fitness through gaming in which the player will level up only after he performs a specific task will force the player to  do some kind of physical exercise in order to move ahead in the game.</a:t>
            </a:r>
          </a:p>
        </p:txBody>
      </p:sp>
      <p:pic>
        <p:nvPicPr>
          <p:cNvPr id="5" name="Picture 4">
            <a:extLst>
              <a:ext uri="{FF2B5EF4-FFF2-40B4-BE49-F238E27FC236}">
                <a16:creationId xmlns:a16="http://schemas.microsoft.com/office/drawing/2014/main" id="{8BADEFC2-91F0-48DF-8959-B087870E5964}"/>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955"/>
                    </a14:imgEffect>
                  </a14:imgLayer>
                </a14:imgProps>
              </a:ext>
            </a:extLst>
          </a:blip>
          <a:stretch>
            <a:fillRect/>
          </a:stretch>
        </p:blipFill>
        <p:spPr>
          <a:xfrm>
            <a:off x="9620250" y="1471198"/>
            <a:ext cx="2389947" cy="3687211"/>
          </a:xfrm>
          <a:prstGeom prst="rect">
            <a:avLst/>
          </a:prstGeom>
          <a:effectLst>
            <a:softEdge rad="63500"/>
          </a:effectLst>
        </p:spPr>
      </p:pic>
    </p:spTree>
    <p:extLst>
      <p:ext uri="{BB962C8B-B14F-4D97-AF65-F5344CB8AC3E}">
        <p14:creationId xmlns:p14="http://schemas.microsoft.com/office/powerpoint/2010/main" val="138692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14000"/>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16DC6B-1108-4319-8543-667223777D22}"/>
              </a:ext>
            </a:extLst>
          </p:cNvPr>
          <p:cNvSpPr txBox="1"/>
          <p:nvPr/>
        </p:nvSpPr>
        <p:spPr>
          <a:xfrm>
            <a:off x="1381953" y="351234"/>
            <a:ext cx="9428093" cy="923330"/>
          </a:xfrm>
          <a:prstGeom prst="rect">
            <a:avLst/>
          </a:prstGeom>
          <a:noFill/>
        </p:spPr>
        <p:txBody>
          <a:bodyPr wrap="square" rtlCol="0">
            <a:spAutoFit/>
          </a:bodyPr>
          <a:lstStyle/>
          <a:p>
            <a:pPr algn="ctr"/>
            <a:r>
              <a:rPr lang="en-IN" sz="5400" dirty="0">
                <a:latin typeface="Algerian" panose="04020705040A02060702" pitchFamily="82" charset="0"/>
              </a:rPr>
              <a:t>BASIC model OF OUR GAME</a:t>
            </a:r>
          </a:p>
        </p:txBody>
      </p:sp>
      <p:sp>
        <p:nvSpPr>
          <p:cNvPr id="3" name="TextBox 2">
            <a:extLst>
              <a:ext uri="{FF2B5EF4-FFF2-40B4-BE49-F238E27FC236}">
                <a16:creationId xmlns:a16="http://schemas.microsoft.com/office/drawing/2014/main" id="{BF93C975-1D7E-4E68-8176-557E53CDF9C0}"/>
              </a:ext>
            </a:extLst>
          </p:cNvPr>
          <p:cNvSpPr txBox="1"/>
          <p:nvPr/>
        </p:nvSpPr>
        <p:spPr>
          <a:xfrm>
            <a:off x="542925" y="1613118"/>
            <a:ext cx="7096125" cy="4524315"/>
          </a:xfrm>
          <a:prstGeom prst="rect">
            <a:avLst/>
          </a:prstGeom>
          <a:noFill/>
        </p:spPr>
        <p:txBody>
          <a:bodyPr wrap="square" rtlCol="0">
            <a:spAutoFit/>
          </a:bodyPr>
          <a:lstStyle/>
          <a:p>
            <a:r>
              <a:rPr lang="en-IN" sz="3200" dirty="0">
                <a:latin typeface="Calibri" panose="020F0502020204030204" pitchFamily="34" charset="0"/>
                <a:ea typeface="Cambria" panose="02040503050406030204" pitchFamily="18" charset="0"/>
                <a:cs typeface="Calibri" panose="020F0502020204030204" pitchFamily="34" charset="0"/>
              </a:rPr>
              <a:t>Our game contains a character who has unknown super powers and discovers them only after some time later when he goes through a bad phase in his life. In order to overcome the enemies he must level up which is linked to his fitness. Only after he does some sort of  physical exercise, he power ups which enables him to defeat stronger enemies.</a:t>
            </a:r>
          </a:p>
        </p:txBody>
      </p:sp>
      <p:pic>
        <p:nvPicPr>
          <p:cNvPr id="5" name="Picture 4">
            <a:extLst>
              <a:ext uri="{FF2B5EF4-FFF2-40B4-BE49-F238E27FC236}">
                <a16:creationId xmlns:a16="http://schemas.microsoft.com/office/drawing/2014/main" id="{3F0A61DC-0DE7-4FB1-A8C3-C5506EC935D7}"/>
              </a:ext>
            </a:extLst>
          </p:cNvPr>
          <p:cNvPicPr>
            <a:picLocks noChangeAspect="1"/>
          </p:cNvPicPr>
          <p:nvPr/>
        </p:nvPicPr>
        <p:blipFill>
          <a:blip r:embed="rId3"/>
          <a:stretch>
            <a:fillRect/>
          </a:stretch>
        </p:blipFill>
        <p:spPr>
          <a:xfrm>
            <a:off x="8268113" y="1613118"/>
            <a:ext cx="3256805" cy="2412230"/>
          </a:xfrm>
          <a:prstGeom prst="rect">
            <a:avLst/>
          </a:prstGeom>
        </p:spPr>
      </p:pic>
      <p:pic>
        <p:nvPicPr>
          <p:cNvPr id="6" name="Picture 5">
            <a:extLst>
              <a:ext uri="{FF2B5EF4-FFF2-40B4-BE49-F238E27FC236}">
                <a16:creationId xmlns:a16="http://schemas.microsoft.com/office/drawing/2014/main" id="{FD8CABD2-0238-440B-ADBA-F02344B985ED}"/>
              </a:ext>
            </a:extLst>
          </p:cNvPr>
          <p:cNvPicPr>
            <a:picLocks noChangeAspect="1"/>
          </p:cNvPicPr>
          <p:nvPr/>
        </p:nvPicPr>
        <p:blipFill>
          <a:blip r:embed="rId4"/>
          <a:stretch>
            <a:fillRect/>
          </a:stretch>
        </p:blipFill>
        <p:spPr>
          <a:xfrm>
            <a:off x="8268113" y="4025348"/>
            <a:ext cx="3256805" cy="2112085"/>
          </a:xfrm>
          <a:prstGeom prst="rect">
            <a:avLst/>
          </a:prstGeom>
        </p:spPr>
      </p:pic>
    </p:spTree>
    <p:extLst>
      <p:ext uri="{BB962C8B-B14F-4D97-AF65-F5344CB8AC3E}">
        <p14:creationId xmlns:p14="http://schemas.microsoft.com/office/powerpoint/2010/main" val="609007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21A66B-DDF7-4065-9E2A-ED2D6BAFD771}"/>
              </a:ext>
            </a:extLst>
          </p:cNvPr>
          <p:cNvSpPr txBox="1"/>
          <p:nvPr/>
        </p:nvSpPr>
        <p:spPr>
          <a:xfrm>
            <a:off x="2393719" y="920621"/>
            <a:ext cx="7404561" cy="5016758"/>
          </a:xfrm>
          <a:prstGeom prst="rect">
            <a:avLst/>
          </a:prstGeom>
          <a:noFill/>
        </p:spPr>
        <p:txBody>
          <a:bodyPr wrap="square" rtlCol="0">
            <a:spAutoFit/>
          </a:bodyPr>
          <a:lstStyle/>
          <a:p>
            <a:pPr algn="ctr"/>
            <a:endParaRPr lang="en-IN" sz="4000" dirty="0">
              <a:latin typeface="Calibri" panose="020F0502020204030204" pitchFamily="34" charset="0"/>
              <a:cs typeface="Calibri" panose="020F0502020204030204" pitchFamily="34" charset="0"/>
            </a:endParaRPr>
          </a:p>
          <a:p>
            <a:pPr algn="ctr"/>
            <a:r>
              <a:rPr lang="en-IN" sz="4000" dirty="0">
                <a:latin typeface="Calibri" panose="020F0502020204030204" pitchFamily="34" charset="0"/>
                <a:cs typeface="Calibri" panose="020F0502020204030204" pitchFamily="34" charset="0"/>
              </a:rPr>
              <a:t>Since main feature which makes our game stand out is integrating fitness related activities with the game, we would discuss about the technologies which would allow us to do this in a bit more detail.</a:t>
            </a:r>
          </a:p>
          <a:p>
            <a:pPr algn="ctr"/>
            <a:r>
              <a:rPr lang="en-IN" sz="40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4152557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85BB0-D7BE-49A3-AB1B-217AA21A129D}"/>
              </a:ext>
            </a:extLst>
          </p:cNvPr>
          <p:cNvSpPr txBox="1"/>
          <p:nvPr/>
        </p:nvSpPr>
        <p:spPr>
          <a:xfrm>
            <a:off x="318654" y="757984"/>
            <a:ext cx="11554691" cy="4524315"/>
          </a:xfrm>
          <a:prstGeom prst="rect">
            <a:avLst/>
          </a:prstGeom>
          <a:noFill/>
        </p:spPr>
        <p:txBody>
          <a:bodyPr wrap="square" rtlCol="0">
            <a:spAutoFit/>
          </a:bodyPr>
          <a:lstStyle/>
          <a:p>
            <a:pPr algn="ctr"/>
            <a:r>
              <a:rPr lang="en-IN" sz="9600" dirty="0">
                <a:latin typeface="Algerian" panose="04020705040A02060702" pitchFamily="82" charset="0"/>
              </a:rPr>
              <a:t>FITNESS INTEGRATION WITH THE GAMEPLAY</a:t>
            </a:r>
          </a:p>
        </p:txBody>
      </p:sp>
    </p:spTree>
    <p:extLst>
      <p:ext uri="{BB962C8B-B14F-4D97-AF65-F5344CB8AC3E}">
        <p14:creationId xmlns:p14="http://schemas.microsoft.com/office/powerpoint/2010/main" val="156817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63000"/>
            <a:lum/>
          </a:blip>
          <a:srcRect/>
          <a:stretch>
            <a:fillRect t="-10000" b="-1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BB1DE5-6E12-4D74-8640-1D1903E6F599}"/>
              </a:ext>
            </a:extLst>
          </p:cNvPr>
          <p:cNvSpPr txBox="1"/>
          <p:nvPr/>
        </p:nvSpPr>
        <p:spPr>
          <a:xfrm>
            <a:off x="2801178" y="433346"/>
            <a:ext cx="6589644" cy="923330"/>
          </a:xfrm>
          <a:prstGeom prst="rect">
            <a:avLst/>
          </a:prstGeom>
          <a:noFill/>
        </p:spPr>
        <p:txBody>
          <a:bodyPr wrap="square" rtlCol="0">
            <a:spAutoFit/>
          </a:bodyPr>
          <a:lstStyle/>
          <a:p>
            <a:r>
              <a:rPr lang="en-IN" sz="5400" dirty="0">
                <a:latin typeface="Algerian" panose="04020705040A02060702" pitchFamily="82" charset="0"/>
              </a:rPr>
              <a:t>TECHNOLOGY USED::</a:t>
            </a:r>
          </a:p>
        </p:txBody>
      </p:sp>
      <p:sp>
        <p:nvSpPr>
          <p:cNvPr id="3" name="TextBox 2">
            <a:extLst>
              <a:ext uri="{FF2B5EF4-FFF2-40B4-BE49-F238E27FC236}">
                <a16:creationId xmlns:a16="http://schemas.microsoft.com/office/drawing/2014/main" id="{89139148-AEB9-481F-A2D1-4BB5BC50749D}"/>
              </a:ext>
            </a:extLst>
          </p:cNvPr>
          <p:cNvSpPr txBox="1"/>
          <p:nvPr/>
        </p:nvSpPr>
        <p:spPr>
          <a:xfrm>
            <a:off x="3992880" y="2697480"/>
            <a:ext cx="4678680" cy="1323439"/>
          </a:xfrm>
          <a:prstGeom prst="rect">
            <a:avLst/>
          </a:prstGeom>
          <a:noFill/>
        </p:spPr>
        <p:txBody>
          <a:bodyPr wrap="square" rtlCol="0">
            <a:spAutoFit/>
          </a:bodyPr>
          <a:lstStyle/>
          <a:p>
            <a:pPr marL="285750" indent="-285750">
              <a:buFont typeface="Arial" panose="020B0604020202020204" pitchFamily="34" charset="0"/>
              <a:buChar char="•"/>
            </a:pPr>
            <a:r>
              <a:rPr lang="en-IN" sz="4000" dirty="0">
                <a:latin typeface="Calibri" panose="020F0502020204030204" pitchFamily="34" charset="0"/>
                <a:cs typeface="Calibri" panose="020F0502020204030204" pitchFamily="34" charset="0"/>
              </a:rPr>
              <a:t>OPENCV</a:t>
            </a:r>
          </a:p>
          <a:p>
            <a:pPr marL="285750" indent="-285750">
              <a:buFont typeface="Arial" panose="020B0604020202020204" pitchFamily="34" charset="0"/>
              <a:buChar char="•"/>
            </a:pPr>
            <a:r>
              <a:rPr lang="en-IN" sz="4000" dirty="0">
                <a:latin typeface="Calibri" panose="020F0502020204030204" pitchFamily="34" charset="0"/>
                <a:cs typeface="Calibri" panose="020F0502020204030204" pitchFamily="34" charset="0"/>
              </a:rPr>
              <a:t>PYTHON</a:t>
            </a:r>
          </a:p>
        </p:txBody>
      </p:sp>
    </p:spTree>
    <p:extLst>
      <p:ext uri="{BB962C8B-B14F-4D97-AF65-F5344CB8AC3E}">
        <p14:creationId xmlns:p14="http://schemas.microsoft.com/office/powerpoint/2010/main" val="37153277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1.jpeg"/></Relationships>
</file>

<file path=ppt/theme/_rels/them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image" Target="../media/image4.jpeg"/></Relationships>
</file>

<file path=ppt/theme/_rels/theme12.xml.rels><?xml version="1.0" encoding="UTF-8" standalone="yes"?>
<Relationships xmlns="http://schemas.openxmlformats.org/package/2006/relationships"><Relationship Id="rId1" Type="http://schemas.openxmlformats.org/officeDocument/2006/relationships/image" Target="../media/image15.jpeg"/></Relationships>
</file>

<file path=ppt/theme/_rels/them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6.xml.rels><?xml version="1.0" encoding="UTF-8" standalone="yes"?>
<Relationships xmlns="http://schemas.openxmlformats.org/package/2006/relationships"><Relationship Id="rId1" Type="http://schemas.openxmlformats.org/officeDocument/2006/relationships/image" Target="../media/image10.jpeg"/></Relationships>
</file>

<file path=ppt/theme/_rels/theme9.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10.xml><?xml version="1.0" encoding="utf-8"?>
<a:theme xmlns:a="http://schemas.openxmlformats.org/drawingml/2006/main" name="1_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11.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1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7.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8.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9.xml><?xml version="1.0" encoding="utf-8"?>
<a:theme xmlns:a="http://schemas.openxmlformats.org/drawingml/2006/main" name="Parallax">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Override1.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docProps/app.xml><?xml version="1.0" encoding="utf-8"?>
<Properties xmlns="http://schemas.openxmlformats.org/officeDocument/2006/extended-properties" xmlns:vt="http://schemas.openxmlformats.org/officeDocument/2006/docPropsVTypes">
  <Template>TM03457510[[fn=Savon]]</Template>
  <TotalTime>786</TotalTime>
  <Words>1119</Words>
  <Application>Microsoft Office PowerPoint</Application>
  <PresentationFormat>Widescreen</PresentationFormat>
  <Paragraphs>85</Paragraphs>
  <Slides>41</Slides>
  <Notes>0</Notes>
  <HiddenSlides>0</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41</vt:i4>
      </vt:variant>
    </vt:vector>
  </HeadingPairs>
  <TitlesOfParts>
    <vt:vector size="70" baseType="lpstr">
      <vt:lpstr>Algerian</vt:lpstr>
      <vt:lpstr>Arial</vt:lpstr>
      <vt:lpstr>Bradley Hand ITC</vt:lpstr>
      <vt:lpstr>Calibri</vt:lpstr>
      <vt:lpstr>Calibri Light</vt:lpstr>
      <vt:lpstr>Cambria</vt:lpstr>
      <vt:lpstr>Century Gothic</vt:lpstr>
      <vt:lpstr>Century Schoolbook</vt:lpstr>
      <vt:lpstr>Corbel</vt:lpstr>
      <vt:lpstr>Garamond</vt:lpstr>
      <vt:lpstr>Gill Sans MT</vt:lpstr>
      <vt:lpstr>Impact</vt:lpstr>
      <vt:lpstr>Trebuchet MS</vt:lpstr>
      <vt:lpstr>Tw Cen MT</vt:lpstr>
      <vt:lpstr>Tw Cen MT Condensed</vt:lpstr>
      <vt:lpstr>Wingdings</vt:lpstr>
      <vt:lpstr>Wingdings 3</vt:lpstr>
      <vt:lpstr>Savon</vt:lpstr>
      <vt:lpstr>Badge</vt:lpstr>
      <vt:lpstr>Gallery</vt:lpstr>
      <vt:lpstr>Organic</vt:lpstr>
      <vt:lpstr>Wisp</vt:lpstr>
      <vt:lpstr>Integral</vt:lpstr>
      <vt:lpstr>Facet</vt:lpstr>
      <vt:lpstr>Headlines</vt:lpstr>
      <vt:lpstr>Parallax</vt:lpstr>
      <vt:lpstr>1_Parallax</vt:lpstr>
      <vt:lpstr>1_Organic</vt:lpstr>
      <vt:lpstr>Celestial</vt:lpstr>
      <vt:lpstr>TEAM 7  Participants::  sarthak singhal nonidh singh mehtaab hazra GAURAV BATRA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SARTHAK SINGHAL</dc:creator>
  <cp:lastModifiedBy>SARTHAK SINGHAL</cp:lastModifiedBy>
  <cp:revision>56</cp:revision>
  <dcterms:created xsi:type="dcterms:W3CDTF">2018-09-29T08:16:19Z</dcterms:created>
  <dcterms:modified xsi:type="dcterms:W3CDTF">2018-09-30T01:13:56Z</dcterms:modified>
</cp:coreProperties>
</file>